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54" r:id="rId4"/>
    <p:sldMasterId id="2147483656" r:id="rId5"/>
    <p:sldMasterId id="2147483658" r:id="rId6"/>
    <p:sldMasterId id="2147483660" r:id="rId7"/>
    <p:sldMasterId id="2147483662" r:id="rId8"/>
  </p:sldMasterIdLst>
  <p:notesMasterIdLst>
    <p:notesMasterId r:id="rId26"/>
  </p:notesMasterIdLst>
  <p:handoutMasterIdLst>
    <p:handoutMasterId r:id="rId27"/>
  </p:handoutMasterIdLst>
  <p:sldIdLst>
    <p:sldId id="257" r:id="rId9"/>
    <p:sldId id="404" r:id="rId10"/>
    <p:sldId id="393" r:id="rId11"/>
    <p:sldId id="396" r:id="rId12"/>
    <p:sldId id="383" r:id="rId13"/>
    <p:sldId id="384" r:id="rId14"/>
    <p:sldId id="405" r:id="rId15"/>
    <p:sldId id="399" r:id="rId16"/>
    <p:sldId id="395" r:id="rId17"/>
    <p:sldId id="401" r:id="rId18"/>
    <p:sldId id="386" r:id="rId19"/>
    <p:sldId id="387" r:id="rId20"/>
    <p:sldId id="388" r:id="rId21"/>
    <p:sldId id="406" r:id="rId22"/>
    <p:sldId id="377" r:id="rId23"/>
    <p:sldId id="403" r:id="rId24"/>
    <p:sldId id="373" r:id="rId25"/>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792C"/>
    <a:srgbClr val="BB8B1F"/>
    <a:srgbClr val="E3AE24"/>
    <a:srgbClr val="D09923"/>
    <a:srgbClr val="A7A9AC"/>
    <a:srgbClr val="756C66"/>
    <a:srgbClr val="D99F22"/>
    <a:srgbClr val="D49E23"/>
    <a:srgbClr val="E2A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79" autoAdjust="0"/>
    <p:restoredTop sz="94660"/>
  </p:normalViewPr>
  <p:slideViewPr>
    <p:cSldViewPr snapToGrid="0" snapToObjects="1">
      <p:cViewPr>
        <p:scale>
          <a:sx n="110" d="100"/>
          <a:sy n="11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4" d="100"/>
          <a:sy n="74" d="100"/>
        </p:scale>
        <p:origin x="-140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laurelweldon:Documents:VPFA%20Documents:Faculty%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laurelweldon:Documents:VPFA%20Documents:Faculty%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a:pPr>
            <a:r>
              <a:rPr lang="en-US"/>
              <a:t>PURDUE FACULTY</a:t>
            </a:r>
          </a:p>
          <a:p>
            <a:pPr>
              <a:defRPr/>
            </a:pPr>
            <a:endParaRPr lang="en-US"/>
          </a:p>
        </c:rich>
      </c:tx>
      <c:layout/>
      <c:overlay val="0"/>
    </c:title>
    <c:autoTitleDeleted val="0"/>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dLbls>
            <c:txPr>
              <a:bodyPr/>
              <a:lstStyle/>
              <a:p>
                <a:pPr>
                  <a:defRPr sz="1200" b="1" i="0"/>
                </a:pPr>
                <a:endParaRPr lang="en-US"/>
              </a:p>
            </c:txPr>
            <c:showLegendKey val="0"/>
            <c:showVal val="0"/>
            <c:showCatName val="1"/>
            <c:showSerName val="0"/>
            <c:showPercent val="1"/>
            <c:showBubbleSize val="0"/>
            <c:showLeaderLines val="1"/>
          </c:dLbls>
          <c:cat>
            <c:strRef>
              <c:f>Sheet2!$A$3:$A$5</c:f>
              <c:strCache>
                <c:ptCount val="3"/>
                <c:pt idx="0">
                  <c:v>Assistant Professors</c:v>
                </c:pt>
                <c:pt idx="1">
                  <c:v>Associate Professors</c:v>
                </c:pt>
                <c:pt idx="2">
                  <c:v>Full Professors</c:v>
                </c:pt>
              </c:strCache>
            </c:strRef>
          </c:cat>
          <c:val>
            <c:numRef>
              <c:f>Sheet2!$B$3:$B$5</c:f>
              <c:numCache>
                <c:formatCode>General</c:formatCode>
                <c:ptCount val="3"/>
                <c:pt idx="0">
                  <c:v>19</c:v>
                </c:pt>
                <c:pt idx="1">
                  <c:v>31</c:v>
                </c:pt>
                <c:pt idx="2">
                  <c:v>50</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869463069574399E-2"/>
          <c:y val="8.5681642624894402E-2"/>
          <c:w val="0.79233027400237399"/>
          <c:h val="0.83143725780698197"/>
        </c:manualLayout>
      </c:layout>
      <c:barChart>
        <c:barDir val="col"/>
        <c:grouping val="clustered"/>
        <c:varyColors val="0"/>
        <c:ser>
          <c:idx val="0"/>
          <c:order val="0"/>
          <c:tx>
            <c:v>%Male</c:v>
          </c:tx>
          <c:spPr>
            <a:solidFill>
              <a:srgbClr val="D7BB13"/>
            </a:solidFill>
            <a:ln>
              <a:solidFill>
                <a:schemeClr val="tx1"/>
              </a:solidFill>
            </a:ln>
            <a:effectLst>
              <a:innerShdw>
                <a:prstClr val="black">
                  <a:alpha val="50000"/>
                </a:prstClr>
              </a:innerShdw>
            </a:effectLst>
          </c:spPr>
          <c:invertIfNegative val="0"/>
          <c:dLbls>
            <c:dLbl>
              <c:idx val="0"/>
              <c:layout>
                <c:manualLayout>
                  <c:x val="-4.2462845010615797E-3"/>
                  <c:y val="9.9750623441397408E-3"/>
                </c:manualLayout>
              </c:layout>
              <c:showLegendKey val="0"/>
              <c:showVal val="1"/>
              <c:showCatName val="0"/>
              <c:showSerName val="0"/>
              <c:showPercent val="0"/>
              <c:showBubbleSize val="0"/>
            </c:dLbl>
            <c:dLbl>
              <c:idx val="1"/>
              <c:layout>
                <c:manualLayout>
                  <c:x val="0"/>
                  <c:y val="1.30157545768126E-2"/>
                </c:manualLayout>
              </c:layout>
              <c:showLegendKey val="0"/>
              <c:showVal val="1"/>
              <c:showCatName val="0"/>
              <c:showSerName val="0"/>
              <c:showPercent val="0"/>
              <c:showBubbleSize val="0"/>
            </c:dLbl>
            <c:dLbl>
              <c:idx val="2"/>
              <c:layout>
                <c:manualLayout>
                  <c:x val="-4.2462845010615797E-3"/>
                  <c:y val="6.3657130140528E-3"/>
                </c:manualLayout>
              </c:layout>
              <c:showLegendKey val="0"/>
              <c:showVal val="1"/>
              <c:showCatName val="0"/>
              <c:showSerName val="0"/>
              <c:showPercent val="0"/>
              <c:showBubbleSize val="0"/>
            </c:dLbl>
            <c:dLbl>
              <c:idx val="3"/>
              <c:layout>
                <c:manualLayout>
                  <c:x val="0"/>
                  <c:y val="9.6907337954326798E-3"/>
                </c:manualLayout>
              </c:layout>
              <c:showLegendKey val="0"/>
              <c:showVal val="1"/>
              <c:showCatName val="0"/>
              <c:showSerName val="0"/>
              <c:showPercent val="0"/>
              <c:showBubbleSize val="0"/>
            </c:dLbl>
            <c:dLbl>
              <c:idx val="4"/>
              <c:layout>
                <c:manualLayout>
                  <c:x val="-4.2462845010615797E-3"/>
                  <c:y val="9.690733795432679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Sheet1!$B$2:$D$2</c:f>
              <c:strCache>
                <c:ptCount val="3"/>
                <c:pt idx="0">
                  <c:v>Assistant</c:v>
                </c:pt>
                <c:pt idx="1">
                  <c:v>Associate</c:v>
                </c:pt>
                <c:pt idx="2">
                  <c:v>Full</c:v>
                </c:pt>
              </c:strCache>
            </c:strRef>
          </c:cat>
          <c:val>
            <c:numRef>
              <c:f>Sheet1!$B$3:$D$3</c:f>
              <c:numCache>
                <c:formatCode>0</c:formatCode>
                <c:ptCount val="3"/>
                <c:pt idx="0">
                  <c:v>56</c:v>
                </c:pt>
                <c:pt idx="1">
                  <c:v>68</c:v>
                </c:pt>
                <c:pt idx="2">
                  <c:v>82</c:v>
                </c:pt>
              </c:numCache>
            </c:numRef>
          </c:val>
        </c:ser>
        <c:ser>
          <c:idx val="1"/>
          <c:order val="1"/>
          <c:tx>
            <c:v>%Female</c:v>
          </c:tx>
          <c:spPr>
            <a:solidFill>
              <a:schemeClr val="tx1"/>
            </a:solidFill>
            <a:ln>
              <a:solidFill>
                <a:prstClr val="black"/>
              </a:solidFill>
            </a:ln>
            <a:effectLst>
              <a:innerShdw blurRad="63500" dist="50800" dir="13500000">
                <a:prstClr val="black">
                  <a:alpha val="50000"/>
                </a:prstClr>
              </a:innerShdw>
            </a:effectLst>
          </c:spPr>
          <c:invertIfNegative val="0"/>
          <c:dLbls>
            <c:dLbl>
              <c:idx val="0"/>
              <c:layout>
                <c:manualLayout>
                  <c:x val="0"/>
                  <c:y val="1.8374012475373201E-3"/>
                </c:manualLayout>
              </c:layout>
              <c:showLegendKey val="0"/>
              <c:showVal val="1"/>
              <c:showCatName val="0"/>
              <c:showSerName val="0"/>
              <c:showPercent val="0"/>
              <c:showBubbleSize val="0"/>
            </c:dLbl>
            <c:dLbl>
              <c:idx val="1"/>
              <c:layout>
                <c:manualLayout>
                  <c:x val="2.1231422505308098E-3"/>
                  <c:y val="9.6907337954326798E-3"/>
                </c:manualLayout>
              </c:layout>
              <c:showLegendKey val="0"/>
              <c:showVal val="1"/>
              <c:showCatName val="0"/>
              <c:showSerName val="0"/>
              <c:showPercent val="0"/>
              <c:showBubbleSize val="0"/>
            </c:dLbl>
            <c:dLbl>
              <c:idx val="2"/>
              <c:layout>
                <c:manualLayout>
                  <c:x val="0"/>
                  <c:y val="3.9593928564415999E-3"/>
                </c:manualLayout>
              </c:layout>
              <c:showLegendKey val="0"/>
              <c:showVal val="1"/>
              <c:showCatName val="0"/>
              <c:showSerName val="0"/>
              <c:showPercent val="0"/>
              <c:showBubbleSize val="0"/>
            </c:dLbl>
            <c:dLbl>
              <c:idx val="3"/>
              <c:layout>
                <c:manualLayout>
                  <c:x val="-2.6076199073842002E-3"/>
                  <c:y val="1.30157545768126E-2"/>
                </c:manualLayout>
              </c:layout>
              <c:showLegendKey val="0"/>
              <c:showVal val="1"/>
              <c:showCatName val="0"/>
              <c:showSerName val="0"/>
              <c:showPercent val="0"/>
              <c:showBubbleSize val="0"/>
            </c:dLbl>
            <c:dLbl>
              <c:idx val="4"/>
              <c:layout>
                <c:manualLayout>
                  <c:x val="-2.1231422505308098E-3"/>
                  <c:y val="6.3657130140528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Sheet1!$B$2:$D$2</c:f>
              <c:strCache>
                <c:ptCount val="3"/>
                <c:pt idx="0">
                  <c:v>Assistant</c:v>
                </c:pt>
                <c:pt idx="1">
                  <c:v>Associate</c:v>
                </c:pt>
                <c:pt idx="2">
                  <c:v>Full</c:v>
                </c:pt>
              </c:strCache>
            </c:strRef>
          </c:cat>
          <c:val>
            <c:numRef>
              <c:f>Sheet1!$B$4:$D$4</c:f>
              <c:numCache>
                <c:formatCode>0</c:formatCode>
                <c:ptCount val="3"/>
                <c:pt idx="0">
                  <c:v>44</c:v>
                </c:pt>
                <c:pt idx="1">
                  <c:v>32</c:v>
                </c:pt>
                <c:pt idx="2">
                  <c:v>18</c:v>
                </c:pt>
              </c:numCache>
            </c:numRef>
          </c:val>
        </c:ser>
        <c:ser>
          <c:idx val="2"/>
          <c:order val="2"/>
          <c:tx>
            <c:v>%URM</c:v>
          </c:tx>
          <c:spPr>
            <a:solidFill>
              <a:srgbClr val="006600"/>
            </a:solidFill>
            <a:ln>
              <a:solidFill>
                <a:schemeClr val="tx1"/>
              </a:solidFill>
            </a:ln>
          </c:spPr>
          <c:invertIfNegative val="0"/>
          <c:cat>
            <c:strRef>
              <c:f>Sheet1!$B$2:$D$2</c:f>
              <c:strCache>
                <c:ptCount val="3"/>
                <c:pt idx="0">
                  <c:v>Assistant</c:v>
                </c:pt>
                <c:pt idx="1">
                  <c:v>Associate</c:v>
                </c:pt>
                <c:pt idx="2">
                  <c:v>Full</c:v>
                </c:pt>
              </c:strCache>
            </c:strRef>
          </c:cat>
          <c:val>
            <c:numRef>
              <c:f>Sheet1!$B$5:$D$5</c:f>
              <c:numCache>
                <c:formatCode>0</c:formatCode>
                <c:ptCount val="3"/>
                <c:pt idx="0">
                  <c:v>9</c:v>
                </c:pt>
                <c:pt idx="1">
                  <c:v>10</c:v>
                </c:pt>
                <c:pt idx="2">
                  <c:v>4</c:v>
                </c:pt>
              </c:numCache>
            </c:numRef>
          </c:val>
        </c:ser>
        <c:dLbls>
          <c:showLegendKey val="0"/>
          <c:showVal val="1"/>
          <c:showCatName val="0"/>
          <c:showSerName val="0"/>
          <c:showPercent val="0"/>
          <c:showBubbleSize val="0"/>
        </c:dLbls>
        <c:gapWidth val="37"/>
        <c:axId val="74640000"/>
        <c:axId val="69345664"/>
      </c:barChart>
      <c:catAx>
        <c:axId val="74640000"/>
        <c:scaling>
          <c:orientation val="minMax"/>
        </c:scaling>
        <c:delete val="0"/>
        <c:axPos val="b"/>
        <c:numFmt formatCode="General" sourceLinked="1"/>
        <c:majorTickMark val="out"/>
        <c:minorTickMark val="none"/>
        <c:tickLblPos val="nextTo"/>
        <c:crossAx val="69345664"/>
        <c:crosses val="autoZero"/>
        <c:auto val="1"/>
        <c:lblAlgn val="ctr"/>
        <c:lblOffset val="100"/>
        <c:noMultiLvlLbl val="0"/>
      </c:catAx>
      <c:valAx>
        <c:axId val="69345664"/>
        <c:scaling>
          <c:orientation val="minMax"/>
        </c:scaling>
        <c:delete val="1"/>
        <c:axPos val="l"/>
        <c:numFmt formatCode="0" sourceLinked="1"/>
        <c:majorTickMark val="out"/>
        <c:minorTickMark val="none"/>
        <c:tickLblPos val="none"/>
        <c:crossAx val="74640000"/>
        <c:crosses val="autoZero"/>
        <c:crossBetween val="between"/>
      </c:valAx>
      <c:spPr>
        <a:noFill/>
        <a:ln>
          <a:noFill/>
        </a:ln>
      </c:spPr>
    </c:plotArea>
    <c:legend>
      <c:legendPos val="r"/>
      <c:layout>
        <c:manualLayout>
          <c:xMode val="edge"/>
          <c:yMode val="edge"/>
          <c:x val="0.81625961166220895"/>
          <c:y val="0.258892705601245"/>
          <c:w val="0.183740319960569"/>
          <c:h val="0.21425835773438501"/>
        </c:manualLayout>
      </c:layout>
      <c:overlay val="0"/>
    </c:legend>
    <c:plotVisOnly val="1"/>
    <c:dispBlanksAs val="gap"/>
    <c:showDLblsOverMax val="0"/>
  </c:chart>
  <c:spPr>
    <a:noFill/>
    <a:ln>
      <a:noFill/>
    </a:ln>
  </c:spPr>
  <c:txPr>
    <a:bodyPr/>
    <a:lstStyle/>
    <a:p>
      <a:pPr>
        <a:defRPr sz="1400">
          <a:latin typeface="Arial" pitchFamily="34" charset="0"/>
          <a:cs typeface="Arial"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AADF543-8F89-174B-9ED6-0F7068B30FF7}" type="datetime1">
              <a:rPr lang="en-US" smtClean="0"/>
              <a:pPr/>
              <a:t>10/15/2013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7D2F00B-B912-4864-AB48-0AA6BCD17F2E}" type="slidenum">
              <a:rPr lang="en-US" smtClean="0"/>
              <a:pPr/>
              <a:t>‹#›</a:t>
            </a:fld>
            <a:endParaRPr lang="en-US"/>
          </a:p>
        </p:txBody>
      </p:sp>
    </p:spTree>
    <p:extLst>
      <p:ext uri="{BB962C8B-B14F-4D97-AF65-F5344CB8AC3E}">
        <p14:creationId xmlns:p14="http://schemas.microsoft.com/office/powerpoint/2010/main" val="25707804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422572A9-A3AB-4E47-ACBB-806D0AD81C8B}" type="datetime1">
              <a:rPr lang="en-US" smtClean="0"/>
              <a:pPr>
                <a:defRPr/>
              </a:pPr>
              <a:t>10/15/2013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7B451DBC-5429-4633-89A2-4FC4CA81AB8B}" type="slidenum">
              <a:rPr lang="en-US"/>
              <a:pPr>
                <a:defRPr/>
              </a:pPr>
              <a:t>‹#›</a:t>
            </a:fld>
            <a:endParaRPr lang="en-US"/>
          </a:p>
        </p:txBody>
      </p:sp>
    </p:spTree>
    <p:extLst>
      <p:ext uri="{BB962C8B-B14F-4D97-AF65-F5344CB8AC3E}">
        <p14:creationId xmlns:p14="http://schemas.microsoft.com/office/powerpoint/2010/main" val="247706909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45DC4-29B9-744C-A9F3-E0FC0508299E}"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1" dirty="0" smtClean="0"/>
              <a:t>You have 5 years (without any tenure clock extensions) to showcase your excellence</a:t>
            </a:r>
          </a:p>
          <a:p>
            <a:pPr>
              <a:buFont typeface="Arial" pitchFamily="34" charset="0"/>
              <a:buNone/>
            </a:pPr>
            <a:endParaRPr lang="en-US" sz="1200" b="1" dirty="0" smtClean="0"/>
          </a:p>
          <a:p>
            <a:pPr>
              <a:buFont typeface="Arial" pitchFamily="34" charset="0"/>
              <a:buChar char="•"/>
            </a:pPr>
            <a:r>
              <a:rPr lang="en-US" sz="1200" b="1" dirty="0" smtClean="0"/>
              <a:t>Quality and impact (not necessarily quantity) are key</a:t>
            </a:r>
          </a:p>
          <a:p>
            <a:endParaRPr lang="en-US" dirty="0"/>
          </a:p>
        </p:txBody>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200" b="1" dirty="0" smtClean="0"/>
              <a:t>You have 5 years (without any tenure clock extensions) to showcase your excellence</a:t>
            </a:r>
          </a:p>
          <a:p>
            <a:pPr>
              <a:buFont typeface="Arial" pitchFamily="34" charset="0"/>
              <a:buNone/>
            </a:pPr>
            <a:endParaRPr lang="en-US" sz="1200" b="1" dirty="0" smtClean="0"/>
          </a:p>
          <a:p>
            <a:pPr>
              <a:buFont typeface="Arial" pitchFamily="34" charset="0"/>
              <a:buChar char="•"/>
            </a:pPr>
            <a:r>
              <a:rPr lang="en-US" sz="1200" b="1" dirty="0" smtClean="0"/>
              <a:t>Quality and impact (not necessarily quantity) are key</a:t>
            </a:r>
          </a:p>
          <a:p>
            <a:endParaRPr lang="en-US" dirty="0"/>
          </a:p>
        </p:txBody>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sz="1400" dirty="0" err="1" smtClean="0"/>
              <a:t>Duderstadt</a:t>
            </a:r>
            <a:r>
              <a:rPr lang="en-US" sz="1400" dirty="0" smtClean="0"/>
              <a:t> (2011), the world’s “most formidable intellectual capital” is   going to have to “out-innovate, out-educate and out-think” our competitors to be successful.</a:t>
            </a:r>
          </a:p>
          <a:p>
            <a:endParaRPr lang="en-US" sz="1400" dirty="0" smtClean="0"/>
          </a:p>
          <a:p>
            <a:r>
              <a:rPr lang="en-US" sz="1400" dirty="0" smtClean="0"/>
              <a:t> Purdue is also going to have to out-recruit a larger and more diverse faculty, especially in certain areas, retain the gains we make and redouble our efforts to create and maintain an environment where faculty and their families want to live and work.</a:t>
            </a:r>
          </a:p>
          <a:p>
            <a:endParaRPr lang="en-US" sz="1400" dirty="0" smtClean="0"/>
          </a:p>
          <a:p>
            <a:endParaRPr lang="en-US" dirty="0"/>
          </a:p>
        </p:txBody>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about 2000 faculty,</a:t>
            </a:r>
            <a:r>
              <a:rPr lang="en-US" baseline="0" dirty="0" smtClean="0"/>
              <a:t> with about 100 of these being clinical faculty</a:t>
            </a:r>
            <a:endParaRPr lang="en-US" dirty="0"/>
          </a:p>
        </p:txBody>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2</a:t>
            </a:fld>
            <a:endParaRPr lang="en-US"/>
          </a:p>
        </p:txBody>
      </p:sp>
    </p:spTree>
    <p:extLst>
      <p:ext uri="{BB962C8B-B14F-4D97-AF65-F5344CB8AC3E}">
        <p14:creationId xmlns:p14="http://schemas.microsoft.com/office/powerpoint/2010/main" val="2729912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3</a:t>
            </a:fld>
            <a:endParaRPr lang="en-US"/>
          </a:p>
        </p:txBody>
      </p:sp>
      <p:sp>
        <p:nvSpPr>
          <p:cNvPr id="5" name="Notes Placeholder 2"/>
          <p:cNvSpPr>
            <a:spLocks noGrp="1"/>
          </p:cNvSpPr>
          <p:nvPr>
            <p:ph type="body" idx="1"/>
          </p:nvPr>
        </p:nvSpPr>
        <p:spPr/>
        <p:txBody>
          <a:bodyPr>
            <a:normAutofit fontScale="92500" lnSpcReduction="20000"/>
          </a:bodyPr>
          <a:lstStyle/>
          <a:p>
            <a:r>
              <a:rPr lang="en-US" b="1" dirty="0" smtClean="0"/>
              <a:t>Big 10 Faculty</a:t>
            </a:r>
          </a:p>
          <a:p>
            <a:pPr marL="349415">
              <a:buFont typeface="Arial" pitchFamily="34" charset="0"/>
              <a:buChar char="•"/>
            </a:pPr>
            <a:r>
              <a:rPr lang="en-US" dirty="0" smtClean="0"/>
              <a:t>among the best in the world. </a:t>
            </a:r>
          </a:p>
          <a:p>
            <a:pPr marL="349415">
              <a:buFont typeface="Arial" pitchFamily="34" charset="0"/>
              <a:buChar char="•"/>
            </a:pPr>
            <a:r>
              <a:rPr lang="en-US" dirty="0" smtClean="0"/>
              <a:t>nation’s most “formidable intellectual capital”</a:t>
            </a:r>
          </a:p>
          <a:p>
            <a:pPr marL="349415">
              <a:buFont typeface="Arial" pitchFamily="34" charset="0"/>
              <a:buChar char="•"/>
            </a:pPr>
            <a:r>
              <a:rPr lang="en-US" dirty="0" smtClean="0"/>
              <a:t>With Big 10 peers produce 1/3 of nation’s Ph.D.s and garner more research $$ than Ivies or West Coast taken together</a:t>
            </a:r>
          </a:p>
          <a:p>
            <a:endParaRPr lang="en-US" dirty="0" smtClean="0"/>
          </a:p>
          <a:p>
            <a:r>
              <a:rPr lang="en-US" sz="1647" b="1" dirty="0" smtClean="0"/>
              <a:t>Purdue Faculty:</a:t>
            </a:r>
          </a:p>
          <a:p>
            <a:pPr>
              <a:buFont typeface="Wingdings" charset="2"/>
              <a:buChar char="§"/>
            </a:pPr>
            <a:r>
              <a:rPr lang="en-US" sz="1647" dirty="0" smtClean="0"/>
              <a:t>Over 2000 faculty members generate more than 70% of the    </a:t>
            </a:r>
          </a:p>
          <a:p>
            <a:r>
              <a:rPr lang="en-US" sz="1647" dirty="0" smtClean="0"/>
              <a:t>  student credit hours and over half a billion dollars in research  </a:t>
            </a:r>
          </a:p>
          <a:p>
            <a:r>
              <a:rPr lang="en-US" sz="1647" dirty="0" smtClean="0"/>
              <a:t>  expenditures</a:t>
            </a:r>
          </a:p>
          <a:p>
            <a:pPr>
              <a:buFont typeface="Wingdings" charset="2"/>
              <a:buChar char="§"/>
            </a:pPr>
            <a:r>
              <a:rPr lang="en-US" sz="1647" dirty="0" smtClean="0"/>
              <a:t> they come from all over the world;  more than 2/3 are American born</a:t>
            </a:r>
          </a:p>
          <a:p>
            <a:pPr>
              <a:buFont typeface="Wingdings" charset="2"/>
              <a:buChar char="§"/>
            </a:pPr>
            <a:r>
              <a:rPr lang="en-US" sz="1647" dirty="0" smtClean="0"/>
              <a:t> most educated in the U.S. usually at the most prestigious universities. </a:t>
            </a:r>
          </a:p>
          <a:p>
            <a:pPr>
              <a:buFont typeface="Wingdings" charset="2"/>
              <a:buChar char="§"/>
            </a:pPr>
            <a:endParaRPr lang="en-US" sz="1647" dirty="0" smtClean="0"/>
          </a:p>
          <a:p>
            <a:pPr>
              <a:buFont typeface="Wingdings" charset="2"/>
              <a:buChar char="§"/>
            </a:pPr>
            <a:r>
              <a:rPr lang="en-US" sz="1647" dirty="0" smtClean="0"/>
              <a:t>nearly three fourths are male.</a:t>
            </a:r>
          </a:p>
          <a:p>
            <a:pPr>
              <a:buFont typeface="Wingdings" charset="2"/>
              <a:buChar char="§"/>
            </a:pPr>
            <a:r>
              <a:rPr lang="en-US" sz="1647" dirty="0" smtClean="0"/>
              <a:t>27% women and 7% URM.</a:t>
            </a:r>
          </a:p>
          <a:p>
            <a:pPr>
              <a:buFont typeface="Wingdings" charset="2"/>
              <a:buChar char="§"/>
            </a:pPr>
            <a:r>
              <a:rPr lang="en-US" sz="1647" dirty="0" smtClean="0"/>
              <a:t> </a:t>
            </a:r>
            <a:endParaRPr lang="en-US" dirty="0" smtClean="0"/>
          </a:p>
          <a:p>
            <a:pPr marL="349415">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4</a:t>
            </a:fld>
            <a:endParaRPr lang="en-US"/>
          </a:p>
        </p:txBody>
      </p:sp>
      <p:sp>
        <p:nvSpPr>
          <p:cNvPr id="5" name="Notes Placeholder 2"/>
          <p:cNvSpPr>
            <a:spLocks noGrp="1"/>
          </p:cNvSpPr>
          <p:nvPr>
            <p:ph type="body" idx="1"/>
          </p:nvPr>
        </p:nvSpPr>
        <p:spPr/>
        <p:txBody>
          <a:bodyPr>
            <a:normAutofit fontScale="92500" lnSpcReduction="20000"/>
          </a:bodyPr>
          <a:lstStyle/>
          <a:p>
            <a:r>
              <a:rPr lang="en-US" b="1" dirty="0" smtClean="0"/>
              <a:t>Big 10 Faculty</a:t>
            </a:r>
          </a:p>
          <a:p>
            <a:pPr marL="349415">
              <a:buFont typeface="Arial" pitchFamily="34" charset="0"/>
              <a:buChar char="•"/>
            </a:pPr>
            <a:r>
              <a:rPr lang="en-US" dirty="0" smtClean="0"/>
              <a:t>among the best in the world. </a:t>
            </a:r>
          </a:p>
          <a:p>
            <a:pPr marL="349415">
              <a:buFont typeface="Arial" pitchFamily="34" charset="0"/>
              <a:buChar char="•"/>
            </a:pPr>
            <a:r>
              <a:rPr lang="en-US" dirty="0" smtClean="0"/>
              <a:t>nation’s most “formidable intellectual capital”</a:t>
            </a:r>
          </a:p>
          <a:p>
            <a:pPr marL="349415">
              <a:buFont typeface="Arial" pitchFamily="34" charset="0"/>
              <a:buChar char="•"/>
            </a:pPr>
            <a:r>
              <a:rPr lang="en-US" dirty="0" smtClean="0"/>
              <a:t>With Big 10 peers produce 1/3 of nation’s Ph.D.s and garner more research $$ than Ivies or West Coast taken together</a:t>
            </a:r>
          </a:p>
          <a:p>
            <a:endParaRPr lang="en-US" dirty="0" smtClean="0"/>
          </a:p>
          <a:p>
            <a:r>
              <a:rPr lang="en-US" sz="1647" b="1" dirty="0" smtClean="0"/>
              <a:t>Purdue Faculty:</a:t>
            </a:r>
          </a:p>
          <a:p>
            <a:pPr>
              <a:buFont typeface="Wingdings" charset="2"/>
              <a:buChar char="§"/>
            </a:pPr>
            <a:r>
              <a:rPr lang="en-US" sz="1647" dirty="0" smtClean="0"/>
              <a:t>Over 2000 faculty members generate more than 70% of the    </a:t>
            </a:r>
          </a:p>
          <a:p>
            <a:r>
              <a:rPr lang="en-US" sz="1647" dirty="0" smtClean="0"/>
              <a:t>  student credit hours and over half a billion dollars in research  </a:t>
            </a:r>
          </a:p>
          <a:p>
            <a:r>
              <a:rPr lang="en-US" sz="1647" dirty="0" smtClean="0"/>
              <a:t>  expenditures</a:t>
            </a:r>
          </a:p>
          <a:p>
            <a:pPr>
              <a:buFont typeface="Wingdings" charset="2"/>
              <a:buChar char="§"/>
            </a:pPr>
            <a:r>
              <a:rPr lang="en-US" sz="1647" dirty="0" smtClean="0"/>
              <a:t> they come from all over the world;  more than 2/3 are American born</a:t>
            </a:r>
          </a:p>
          <a:p>
            <a:pPr>
              <a:buFont typeface="Wingdings" charset="2"/>
              <a:buChar char="§"/>
            </a:pPr>
            <a:r>
              <a:rPr lang="en-US" sz="1647" dirty="0" smtClean="0"/>
              <a:t> most educated in the U.S. usually at the most prestigious universities. </a:t>
            </a:r>
          </a:p>
          <a:p>
            <a:pPr>
              <a:buFont typeface="Wingdings" charset="2"/>
              <a:buChar char="§"/>
            </a:pPr>
            <a:endParaRPr lang="en-US" sz="1647" dirty="0" smtClean="0"/>
          </a:p>
          <a:p>
            <a:pPr>
              <a:buFont typeface="Wingdings" charset="2"/>
              <a:buChar char="§"/>
            </a:pPr>
            <a:r>
              <a:rPr lang="en-US" sz="1647" dirty="0" smtClean="0"/>
              <a:t>nearly three fourths are male.</a:t>
            </a:r>
          </a:p>
          <a:p>
            <a:pPr>
              <a:buFont typeface="Wingdings" charset="2"/>
              <a:buChar char="§"/>
            </a:pPr>
            <a:r>
              <a:rPr lang="en-US" sz="1647" dirty="0" smtClean="0"/>
              <a:t>27% women and 7% URM.</a:t>
            </a:r>
          </a:p>
          <a:p>
            <a:pPr>
              <a:buFont typeface="Wingdings" charset="2"/>
              <a:buChar char="§"/>
            </a:pPr>
            <a:r>
              <a:rPr lang="en-US" sz="1647" dirty="0" smtClean="0"/>
              <a:t> </a:t>
            </a:r>
            <a:endParaRPr lang="en-US" dirty="0" smtClean="0"/>
          </a:p>
          <a:p>
            <a:pPr marL="349415">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45DC4-29B9-744C-A9F3-E0FC050829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645DC4-29B9-744C-A9F3-E0FC0508299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t>38/38 (100%) were successfully promoted to full professor </a:t>
            </a:r>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62/64 (97%) were successfully promoted to associate professor</a:t>
            </a:r>
            <a:r>
              <a:rPr lang="en-US" dirty="0" smtClean="0"/>
              <a:t> </a:t>
            </a:r>
            <a:endParaRPr lang="en-US" sz="120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sz="1200" dirty="0" smtClean="0"/>
              <a:t>(86% and 75% rates respectively (one person unsuccessful in each case))</a:t>
            </a:r>
          </a:p>
          <a:p>
            <a:endParaRPr lang="en-US" dirty="0"/>
          </a:p>
        </p:txBody>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8</a:t>
            </a:fld>
            <a:endParaRPr lang="en-US"/>
          </a:p>
        </p:txBody>
      </p:sp>
    </p:spTree>
    <p:extLst>
      <p:ext uri="{BB962C8B-B14F-4D97-AF65-F5344CB8AC3E}">
        <p14:creationId xmlns:p14="http://schemas.microsoft.com/office/powerpoint/2010/main" val="152615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go up on one basis, and most people go up on research,</a:t>
            </a:r>
            <a:r>
              <a:rPr lang="en-US" baseline="0" dirty="0" smtClean="0"/>
              <a:t> but numbers promoted on engagement and learning are increasing</a:t>
            </a:r>
          </a:p>
          <a:p>
            <a:endParaRPr lang="en-US" baseline="0" dirty="0" smtClean="0"/>
          </a:p>
          <a:p>
            <a:r>
              <a:rPr lang="en-US" baseline="0" dirty="0" smtClean="0"/>
              <a:t>Going up on multiple bases, Discovery and something else</a:t>
            </a:r>
            <a:endParaRPr lang="en-US" dirty="0"/>
          </a:p>
        </p:txBody>
      </p:sp>
      <p:sp>
        <p:nvSpPr>
          <p:cNvPr id="4" name="Slide Number Placeholder 3"/>
          <p:cNvSpPr>
            <a:spLocks noGrp="1"/>
          </p:cNvSpPr>
          <p:nvPr>
            <p:ph type="sldNum" sz="quarter" idx="10"/>
          </p:nvPr>
        </p:nvSpPr>
        <p:spPr/>
        <p:txBody>
          <a:bodyPr/>
          <a:lstStyle/>
          <a:p>
            <a:pPr>
              <a:defRPr/>
            </a:pPr>
            <a:fld id="{7B451DBC-5429-4633-89A2-4FC4CA81AB8B}" type="slidenum">
              <a:rPr lang="en-US" smtClean="0"/>
              <a:pPr>
                <a:defRPr/>
              </a:pPr>
              <a:t>9</a:t>
            </a:fld>
            <a:endParaRPr lang="en-US"/>
          </a:p>
        </p:txBody>
      </p:sp>
    </p:spTree>
    <p:extLst>
      <p:ext uri="{BB962C8B-B14F-4D97-AF65-F5344CB8AC3E}">
        <p14:creationId xmlns:p14="http://schemas.microsoft.com/office/powerpoint/2010/main" val="3688524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Over time percentages cannot be compared (showing this for women and minority data)</a:t>
            </a:r>
            <a:endParaRPr lang="en-US" dirty="0"/>
          </a:p>
        </p:txBody>
      </p:sp>
      <p:sp>
        <p:nvSpPr>
          <p:cNvPr id="4" name="Slide Number Placeholder 3"/>
          <p:cNvSpPr>
            <a:spLocks noGrp="1"/>
          </p:cNvSpPr>
          <p:nvPr>
            <p:ph type="sldNum" sz="quarter" idx="10"/>
          </p:nvPr>
        </p:nvSpPr>
        <p:spPr/>
        <p:txBody>
          <a:bodyPr/>
          <a:lstStyle/>
          <a:p>
            <a:fld id="{7E9F42FD-DDA6-4D8C-8316-5C708D96872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80534" y="454025"/>
            <a:ext cx="7772400" cy="1891242"/>
          </a:xfrm>
          <a:prstGeom prst="rect">
            <a:avLst/>
          </a:prstGeom>
        </p:spPr>
        <p:txBody>
          <a:bodyPr lIns="0" tIns="0" rIns="0" bIns="0" anchor="t"/>
          <a:lstStyle>
            <a:lvl1pPr algn="l">
              <a:defRPr>
                <a:solidFill>
                  <a:schemeClr val="tx1"/>
                </a:solidFill>
                <a:latin typeface="Impact"/>
                <a:cs typeface="Impac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80534" y="4950884"/>
            <a:ext cx="3886199" cy="287867"/>
          </a:xfrm>
          <a:prstGeom prst="rect">
            <a:avLst/>
          </a:prstGeom>
        </p:spPr>
        <p:txBody>
          <a:bodyPr lIns="0" tIns="0" rIns="0" bIns="0"/>
          <a:lstStyle>
            <a:lvl1pPr marL="0" indent="0" algn="l">
              <a:spcBef>
                <a:spcPts val="0"/>
              </a:spcBef>
              <a:buNone/>
              <a:defRPr sz="2000">
                <a:solidFill>
                  <a:srgbClr val="E3AE24"/>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6096000"/>
            <a:ext cx="9144000" cy="762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fontAlgn="base">
              <a:spcBef>
                <a:spcPct val="0"/>
              </a:spcBef>
              <a:spcAft>
                <a:spcPct val="0"/>
              </a:spcAft>
              <a:defRPr/>
            </a:pPr>
            <a:r>
              <a:rPr lang="en-US" kern="1200" dirty="0">
                <a:solidFill>
                  <a:srgbClr val="FFFFFF"/>
                </a:solidFill>
                <a:latin typeface="Arial"/>
                <a:ea typeface="+mn-ea"/>
                <a:cs typeface="+mn-cs"/>
              </a:rPr>
              <a:t>							Office of the Provost</a:t>
            </a:r>
          </a:p>
        </p:txBody>
      </p:sp>
      <p:sp>
        <p:nvSpPr>
          <p:cNvPr id="2" name="Rectangle 8"/>
          <p:cNvSpPr>
            <a:spLocks noChangeArrowheads="1"/>
          </p:cNvSpPr>
          <p:nvPr userDrawn="1"/>
        </p:nvSpPr>
        <p:spPr bwMode="auto">
          <a:xfrm>
            <a:off x="0" y="0"/>
            <a:ext cx="9144000" cy="0"/>
          </a:xfrm>
          <a:prstGeom prst="rect">
            <a:avLst/>
          </a:prstGeom>
          <a:noFill/>
          <a:ln w="9525">
            <a:noFill/>
            <a:miter lim="800000"/>
            <a:headEnd/>
            <a:tailEnd/>
          </a:ln>
          <a:effectLst/>
        </p:spPr>
        <p:txBody>
          <a:bodyPr wrap="none" anchor="ctr">
            <a:spAutoFit/>
          </a:bodyPr>
          <a:lstStyle/>
          <a:p>
            <a:pPr algn="l" rtl="0" fontAlgn="base">
              <a:spcBef>
                <a:spcPct val="0"/>
              </a:spcBef>
              <a:spcAft>
                <a:spcPct val="0"/>
              </a:spcAft>
              <a:defRPr/>
            </a:pPr>
            <a:endParaRPr lang="en-US" kern="1200">
              <a:solidFill>
                <a:srgbClr val="000000"/>
              </a:solidFill>
              <a:latin typeface="Arial" pitchFamily="34" charset="0"/>
              <a:ea typeface="+mn-ea"/>
              <a:cs typeface="+mn-cs"/>
            </a:endParaRPr>
          </a:p>
        </p:txBody>
      </p:sp>
      <p:sp>
        <p:nvSpPr>
          <p:cNvPr id="6" name="Footer Placeholder 2"/>
          <p:cNvSpPr>
            <a:spLocks noGrp="1"/>
          </p:cNvSpPr>
          <p:nvPr>
            <p:ph type="ftr" sz="quarter" idx="11"/>
          </p:nvPr>
        </p:nvSpPr>
        <p:spPr>
          <a:xfrm>
            <a:off x="2667000" y="6400800"/>
            <a:ext cx="3886200" cy="320675"/>
          </a:xfrm>
          <a:prstGeom prst="rect">
            <a:avLst/>
          </a:prstGeom>
        </p:spPr>
        <p:txBody>
          <a:bodyPr/>
          <a:lstStyle>
            <a:lvl1pPr>
              <a:defRPr>
                <a:latin typeface="Arial" pitchFamily="34" charset="0"/>
              </a:defRPr>
            </a:lvl1pPr>
          </a:lstStyle>
          <a:p>
            <a:pPr algn="l" rtl="0" fontAlgn="base">
              <a:spcBef>
                <a:spcPct val="0"/>
              </a:spcBef>
              <a:spcAft>
                <a:spcPct val="0"/>
              </a:spcAft>
              <a:defRPr/>
            </a:pPr>
            <a:endParaRPr lang="en-US" kern="1200">
              <a:solidFill>
                <a:srgbClr val="000000"/>
              </a:solidFill>
              <a:ea typeface="+mn-ea"/>
              <a:cs typeface="+mn-cs"/>
            </a:endParaRPr>
          </a:p>
        </p:txBody>
      </p:sp>
      <p:sp>
        <p:nvSpPr>
          <p:cNvPr id="7" name="Slide Number Placeholder 3"/>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defRPr>
            </a:lvl1pPr>
          </a:lstStyle>
          <a:p>
            <a:pPr algn="l" rtl="0" fontAlgn="base">
              <a:spcBef>
                <a:spcPct val="0"/>
              </a:spcBef>
              <a:spcAft>
                <a:spcPct val="0"/>
              </a:spcAft>
              <a:defRPr/>
            </a:pPr>
            <a:fld id="{08017113-9983-46B9-93C4-005D76B875E8}" type="slidenum">
              <a:rPr lang="en-US" kern="1200">
                <a:solidFill>
                  <a:srgbClr val="000000"/>
                </a:solidFill>
                <a:ea typeface="+mn-ea"/>
                <a:cs typeface="+mn-cs"/>
              </a:rPr>
              <a:pPr algn="l" rtl="0" fontAlgn="base">
                <a:spcBef>
                  <a:spcPct val="0"/>
                </a:spcBef>
                <a:spcAft>
                  <a:spcPct val="0"/>
                </a:spcAft>
                <a:defRPr/>
              </a:pPr>
              <a:t>‹#›</a:t>
            </a:fld>
            <a:endParaRPr lang="en-US" kern="1200" dirty="0">
              <a:solidFill>
                <a:srgbClr val="000000"/>
              </a:solidFill>
              <a:ea typeface="+mn-ea"/>
              <a:cs typeface="+mn-cs"/>
            </a:endParaRPr>
          </a:p>
        </p:txBody>
      </p:sp>
      <p:pic>
        <p:nvPicPr>
          <p:cNvPr id="8" name="Picture 7" descr="purdue-university-black-and-gold.jpg"/>
          <p:cNvPicPr>
            <a:picLocks noChangeAspect="1"/>
          </p:cNvPicPr>
          <p:nvPr userDrawn="1"/>
        </p:nvPicPr>
        <p:blipFill>
          <a:blip r:embed="rId2" cstate="print"/>
          <a:stretch>
            <a:fillRect/>
          </a:stretch>
        </p:blipFill>
        <p:spPr>
          <a:xfrm>
            <a:off x="26894" y="6122894"/>
            <a:ext cx="1905000" cy="69272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25951"/>
            <a:ext cx="8229600" cy="1014953"/>
          </a:xfrm>
          <a:prstGeom prst="rect">
            <a:avLst/>
          </a:prstGeom>
        </p:spPr>
        <p:txBody>
          <a:bodyPr lIns="0" tIns="0" rIns="0" bIns="0" anchor="b"/>
          <a:lstStyle>
            <a:lvl1pPr algn="l">
              <a:lnSpc>
                <a:spcPts val="3900"/>
              </a:lnSpc>
              <a:defRPr sz="3800">
                <a:solidFill>
                  <a:srgbClr val="A3792C"/>
                </a:solidFill>
                <a:latin typeface="Impact"/>
                <a:cs typeface="Impact"/>
              </a:defRPr>
            </a:lvl1pPr>
          </a:lstStyle>
          <a:p>
            <a:r>
              <a:rPr lang="en-US" dirty="0" smtClean="0"/>
              <a:t>CLICK TO EDIT MASTER TITLE STYLE</a:t>
            </a:r>
            <a:endParaRPr lang="en-US" dirty="0"/>
          </a:p>
        </p:txBody>
      </p:sp>
      <p:sp>
        <p:nvSpPr>
          <p:cNvPr id="15" name="Content Placeholder 2"/>
          <p:cNvSpPr>
            <a:spLocks noGrp="1"/>
          </p:cNvSpPr>
          <p:nvPr>
            <p:ph idx="1"/>
          </p:nvPr>
        </p:nvSpPr>
        <p:spPr>
          <a:xfrm>
            <a:off x="457200" y="1970769"/>
            <a:ext cx="8229600" cy="4018178"/>
          </a:xfrm>
          <a:prstGeom prst="rect">
            <a:avLst/>
          </a:prstGeom>
        </p:spPr>
        <p:txBody>
          <a:bodyPr lIns="0" tIns="0" rIns="0" bIns="0"/>
          <a:lstStyle>
            <a:lvl1pPr marL="0" indent="0">
              <a:buNone/>
              <a:defRPr sz="1400">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US" dirty="0" smtClean="0"/>
              <a:t>Click to edit Master text styles</a:t>
            </a:r>
          </a:p>
        </p:txBody>
      </p:sp>
      <p:sp>
        <p:nvSpPr>
          <p:cNvPr id="18" name="Slide Number Placeholder 5"/>
          <p:cNvSpPr>
            <a:spLocks noGrp="1"/>
          </p:cNvSpPr>
          <p:nvPr>
            <p:ph type="sldNum" sz="quarter" idx="4"/>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a:t>
            </a:fld>
            <a:endParaRPr lang="en-US" dirty="0"/>
          </a:p>
        </p:txBody>
      </p:sp>
    </p:spTree>
    <p:extLst>
      <p:ext uri="{BB962C8B-B14F-4D97-AF65-F5344CB8AC3E}">
        <p14:creationId xmlns:p14="http://schemas.microsoft.com/office/powerpoint/2010/main" val="7915913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7" y="902749"/>
            <a:ext cx="6976534" cy="1730380"/>
          </a:xfrm>
          <a:prstGeom prst="rect">
            <a:avLst/>
          </a:prstGeom>
        </p:spPr>
        <p:txBody>
          <a:bodyPr lIns="0" tIns="0" rIns="0" bIns="0" anchor="t"/>
          <a:lstStyle>
            <a:lvl1pPr algn="l">
              <a:defRPr sz="6500">
                <a:solidFill>
                  <a:schemeClr val="bg1"/>
                </a:solidFill>
                <a:latin typeface="Impact"/>
                <a:cs typeface="Impac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97466" y="2743200"/>
            <a:ext cx="3886199" cy="965200"/>
          </a:xfrm>
          <a:prstGeom prst="rect">
            <a:avLst/>
          </a:prstGeom>
        </p:spPr>
        <p:txBody>
          <a:bodyPr lIns="0" tIns="0" rIns="0" bIns="0"/>
          <a:lstStyle>
            <a:lvl1pPr marL="0" indent="0" algn="l">
              <a:spcBef>
                <a:spcPts val="0"/>
              </a:spcBef>
              <a:buNone/>
              <a:defRPr sz="3400">
                <a:solidFill>
                  <a:srgbClr val="756C66"/>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7" y="902749"/>
            <a:ext cx="6976534" cy="1730380"/>
          </a:xfrm>
          <a:prstGeom prst="rect">
            <a:avLst/>
          </a:prstGeom>
        </p:spPr>
        <p:txBody>
          <a:bodyPr lIns="0" tIns="0" rIns="0" bIns="0" anchor="t"/>
          <a:lstStyle>
            <a:lvl1pPr algn="l">
              <a:defRPr sz="6500">
                <a:solidFill>
                  <a:schemeClr val="bg1"/>
                </a:solidFill>
                <a:latin typeface="Impact"/>
                <a:cs typeface="Impact"/>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197" y="902749"/>
            <a:ext cx="6976534" cy="1730380"/>
          </a:xfrm>
          <a:prstGeom prst="rect">
            <a:avLst/>
          </a:prstGeom>
        </p:spPr>
        <p:txBody>
          <a:bodyPr lIns="0" tIns="0" rIns="0" bIns="0" anchor="t"/>
          <a:lstStyle>
            <a:lvl1pPr algn="l">
              <a:defRPr sz="6500">
                <a:solidFill>
                  <a:schemeClr val="bg1"/>
                </a:solidFill>
                <a:latin typeface="Impact"/>
                <a:cs typeface="Impac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97466" y="2743200"/>
            <a:ext cx="3886199" cy="965200"/>
          </a:xfrm>
          <a:prstGeom prst="rect">
            <a:avLst/>
          </a:prstGeom>
        </p:spPr>
        <p:txBody>
          <a:bodyPr lIns="0" tIns="0" rIns="0" bIns="0"/>
          <a:lstStyle>
            <a:lvl1pPr marL="0" indent="0" algn="l">
              <a:spcBef>
                <a:spcPts val="0"/>
              </a:spcBef>
              <a:buNone/>
              <a:defRPr sz="3400">
                <a:solidFill>
                  <a:srgbClr val="756C66"/>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125951"/>
            <a:ext cx="8229600" cy="1014953"/>
          </a:xfrm>
          <a:prstGeom prst="rect">
            <a:avLst/>
          </a:prstGeom>
        </p:spPr>
        <p:txBody>
          <a:bodyPr lIns="0" tIns="0" rIns="0" bIns="0" anchor="b"/>
          <a:lstStyle>
            <a:lvl1pPr algn="l">
              <a:lnSpc>
                <a:spcPts val="3900"/>
              </a:lnSpc>
              <a:defRPr sz="3800">
                <a:solidFill>
                  <a:srgbClr val="A3792C"/>
                </a:solidFill>
                <a:latin typeface="Impact"/>
                <a:cs typeface="Impact"/>
              </a:defRPr>
            </a:lvl1pPr>
          </a:lstStyle>
          <a:p>
            <a:r>
              <a:rPr lang="en-US" dirty="0" smtClean="0"/>
              <a:t>Click to edit Master title style</a:t>
            </a:r>
            <a:endParaRPr lang="en-US" dirty="0"/>
          </a:p>
        </p:txBody>
      </p:sp>
      <p:sp>
        <p:nvSpPr>
          <p:cNvPr id="15" name="Content Placeholder 2"/>
          <p:cNvSpPr>
            <a:spLocks noGrp="1"/>
          </p:cNvSpPr>
          <p:nvPr>
            <p:ph idx="1"/>
          </p:nvPr>
        </p:nvSpPr>
        <p:spPr>
          <a:xfrm>
            <a:off x="457200" y="1970769"/>
            <a:ext cx="8229600" cy="4018178"/>
          </a:xfrm>
          <a:prstGeom prst="rect">
            <a:avLst/>
          </a:prstGeom>
        </p:spPr>
        <p:txBody>
          <a:bodyPr lIns="0" tIns="0" rIns="0" bIns="0"/>
          <a:lstStyle>
            <a:lvl1pPr marL="0" indent="0">
              <a:buNone/>
              <a:defRPr sz="1400">
                <a:latin typeface="Arial"/>
                <a:cs typeface="Arial"/>
              </a:defRPr>
            </a:lvl1pPr>
            <a:lvl2pPr marL="457200" indent="0">
              <a:buNone/>
              <a:defRPr sz="1400">
                <a:latin typeface="Arial"/>
                <a:cs typeface="Arial"/>
              </a:defRPr>
            </a:lvl2pPr>
            <a:lvl3pPr marL="914400" indent="0">
              <a:buNone/>
              <a:defRPr sz="1400">
                <a:latin typeface="Arial"/>
                <a:cs typeface="Arial"/>
              </a:defRPr>
            </a:lvl3pPr>
            <a:lvl4pPr marL="1371600" indent="0">
              <a:buNone/>
              <a:defRPr sz="1400">
                <a:latin typeface="Arial"/>
                <a:cs typeface="Arial"/>
              </a:defRPr>
            </a:lvl4pPr>
            <a:lvl5pPr marL="1828800" indent="0">
              <a:buNone/>
              <a:defRPr sz="1400">
                <a:latin typeface="Arial"/>
                <a:cs typeface="Arial"/>
              </a:defRPr>
            </a:lvl5pPr>
          </a:lstStyle>
          <a:p>
            <a:pPr lvl="0"/>
            <a:r>
              <a:rPr lang="en-US" dirty="0"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345C472D-BBC4-4AF9-9E86-9B927FA1B6D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B1FE46-3C79-4A4C-A37D-F61D23327E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Title page.jpg"/>
          <p:cNvPicPr>
            <a:picLocks noChangeAspect="1"/>
          </p:cNvPicPr>
          <p:nvPr userDrawn="1"/>
        </p:nvPicPr>
        <p:blipFill>
          <a:blip r:embed="rId5"/>
          <a:srcRect/>
          <a:stretch>
            <a:fillRect/>
          </a:stretch>
        </p:blipFill>
        <p:spPr bwMode="auto">
          <a:xfrm>
            <a:off x="0" y="560388"/>
            <a:ext cx="9144000" cy="6297612"/>
          </a:xfrm>
          <a:prstGeom prst="rect">
            <a:avLst/>
          </a:prstGeom>
          <a:noFill/>
          <a:ln w="9525">
            <a:noFill/>
            <a:miter lim="800000"/>
            <a:headEnd/>
            <a:tailEnd/>
          </a:ln>
        </p:spPr>
      </p:pic>
      <p:sp>
        <p:nvSpPr>
          <p:cNvPr id="4" name="Date Placeholder 3"/>
          <p:cNvSpPr>
            <a:spLocks noGrp="1"/>
          </p:cNvSpPr>
          <p:nvPr>
            <p:ph type="dt" sz="half" idx="2"/>
          </p:nvPr>
        </p:nvSpPr>
        <p:spPr>
          <a:xfrm>
            <a:off x="7137400" y="4908550"/>
            <a:ext cx="2006600" cy="365125"/>
          </a:xfrm>
          <a:prstGeom prst="rect">
            <a:avLst/>
          </a:prstGeom>
        </p:spPr>
        <p:txBody>
          <a:bodyPr vert="horz" lIns="0" tIns="0" rIns="0" bIns="0" rtlCol="0" anchor="ctr"/>
          <a:lstStyle>
            <a:lvl1pPr algn="l" fontAlgn="auto">
              <a:spcBef>
                <a:spcPts val="0"/>
              </a:spcBef>
              <a:spcAft>
                <a:spcPts val="0"/>
              </a:spcAft>
              <a:defRPr sz="1200" b="1" i="0" smtClean="0">
                <a:solidFill>
                  <a:srgbClr val="A3792C"/>
                </a:solidFill>
                <a:latin typeface="Arial"/>
                <a:cs typeface="Aria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71" r:id="rId2"/>
    <p:sldLayoutId id="2147483673" r:id="rId3"/>
  </p:sldLayoutIdLst>
  <p:timing>
    <p:tnLst>
      <p:par>
        <p:cTn id="1" dur="indefinite" restart="never" nodeType="tmRoot"/>
      </p:par>
    </p:tnLst>
  </p:timing>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4" descr="Section Divider1.jpg"/>
          <p:cNvPicPr>
            <a:picLocks noChangeAspect="1"/>
          </p:cNvPicPr>
          <p:nvPr userDrawn="1"/>
        </p:nvPicPr>
        <p:blipFill>
          <a:blip r:embed="rId3"/>
          <a:srcRect/>
          <a:stretch>
            <a:fillRect/>
          </a:stretch>
        </p:blipFill>
        <p:spPr bwMode="auto">
          <a:xfrm>
            <a:off x="0" y="944563"/>
            <a:ext cx="9144000" cy="5913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Lst>
  <p:timing>
    <p:tnLst>
      <p:par>
        <p:cTn id="1" dur="indefinite" restart="never" nodeType="tmRoot"/>
      </p:par>
    </p:tnLst>
  </p:timing>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 descr="Section Divider2.jpg"/>
          <p:cNvPicPr>
            <a:picLocks noChangeAspect="1"/>
          </p:cNvPicPr>
          <p:nvPr userDrawn="1"/>
        </p:nvPicPr>
        <p:blipFill>
          <a:blip r:embed="rId3"/>
          <a:srcRect/>
          <a:stretch>
            <a:fillRect/>
          </a:stretch>
        </p:blipFill>
        <p:spPr bwMode="auto">
          <a:xfrm>
            <a:off x="0" y="944563"/>
            <a:ext cx="9144000" cy="5913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5" r:id="rId1"/>
  </p:sldLayoutIdLst>
  <p:timing>
    <p:tnLst>
      <p:par>
        <p:cTn id="1" dur="indefinite" restart="never" nodeType="tmRoot"/>
      </p:par>
    </p:tnLst>
  </p:timing>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2" descr="Section Divider3.jpg"/>
          <p:cNvPicPr>
            <a:picLocks noChangeAspect="1"/>
          </p:cNvPicPr>
          <p:nvPr userDrawn="1"/>
        </p:nvPicPr>
        <p:blipFill>
          <a:blip r:embed="rId3"/>
          <a:srcRect/>
          <a:stretch>
            <a:fillRect/>
          </a:stretch>
        </p:blipFill>
        <p:spPr bwMode="auto">
          <a:xfrm>
            <a:off x="0" y="944563"/>
            <a:ext cx="9144000" cy="5913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470900" y="6343650"/>
            <a:ext cx="476250" cy="365125"/>
          </a:xfrm>
          <a:prstGeom prst="rect">
            <a:avLst/>
          </a:prstGeom>
        </p:spPr>
        <p:txBody>
          <a:bodyPr vert="horz" lIns="91440" tIns="45720" rIns="91440" bIns="45720" rtlCol="0" anchor="ctr"/>
          <a:lstStyle>
            <a:lvl1pPr algn="r" fontAlgn="auto">
              <a:spcBef>
                <a:spcPts val="0"/>
              </a:spcBef>
              <a:spcAft>
                <a:spcPts val="0"/>
              </a:spcAft>
              <a:defRPr sz="900" b="0" i="0" smtClean="0">
                <a:solidFill>
                  <a:schemeClr val="tx1"/>
                </a:solidFill>
                <a:latin typeface="Arial"/>
                <a:cs typeface="Arial"/>
              </a:defRPr>
            </a:lvl1pPr>
          </a:lstStyle>
          <a:p>
            <a:pPr>
              <a:defRPr/>
            </a:pPr>
            <a:fld id="{2363DA79-3260-4F64-B6BD-632006AFFA2A}" type="slidenum">
              <a:rPr lang="en-US"/>
              <a:pPr>
                <a:defRPr/>
              </a:pPr>
              <a:t>‹#›</a:t>
            </a:fld>
            <a:endParaRPr lang="en-US" dirty="0"/>
          </a:p>
        </p:txBody>
      </p:sp>
      <p:pic>
        <p:nvPicPr>
          <p:cNvPr id="9219" name="Picture 8" descr="Purdue Logo.jpg"/>
          <p:cNvPicPr>
            <a:picLocks noChangeAspect="1"/>
          </p:cNvPicPr>
          <p:nvPr userDrawn="1"/>
        </p:nvPicPr>
        <p:blipFill>
          <a:blip r:embed="rId4"/>
          <a:srcRect/>
          <a:stretch>
            <a:fillRect/>
          </a:stretch>
        </p:blipFill>
        <p:spPr bwMode="auto">
          <a:xfrm>
            <a:off x="317500" y="6248400"/>
            <a:ext cx="1352550" cy="420688"/>
          </a:xfrm>
          <a:prstGeom prst="rect">
            <a:avLst/>
          </a:prstGeom>
          <a:noFill/>
          <a:ln w="9525">
            <a:noFill/>
            <a:miter lim="800000"/>
            <a:headEnd/>
            <a:tailEnd/>
          </a:ln>
        </p:spPr>
      </p:pic>
      <p:pic>
        <p:nvPicPr>
          <p:cNvPr id="9220" name="Picture 9" descr="Content page.jpg"/>
          <p:cNvPicPr>
            <a:picLocks noChangeAspect="1"/>
          </p:cNvPicPr>
          <p:nvPr userDrawn="1"/>
        </p:nvPicPr>
        <p:blipFill>
          <a:blip r:embed="rId5"/>
          <a:srcRect b="45251"/>
          <a:stretch>
            <a:fillRect/>
          </a:stretch>
        </p:blipFill>
        <p:spPr bwMode="auto">
          <a:xfrm>
            <a:off x="0" y="0"/>
            <a:ext cx="9144000" cy="804863"/>
          </a:xfrm>
          <a:prstGeom prst="rect">
            <a:avLst/>
          </a:prstGeom>
          <a:noFill/>
          <a:ln w="9525">
            <a:noFill/>
            <a:miter lim="800000"/>
            <a:headEnd/>
            <a:tailEnd/>
          </a:ln>
        </p:spPr>
      </p:pic>
      <p:pic>
        <p:nvPicPr>
          <p:cNvPr id="9221" name="Picture 11" descr="Content page.jpg"/>
          <p:cNvPicPr>
            <a:picLocks noChangeAspect="1"/>
          </p:cNvPicPr>
          <p:nvPr userDrawn="1"/>
        </p:nvPicPr>
        <p:blipFill>
          <a:blip r:embed="rId5"/>
          <a:srcRect l="11388" t="79529" r="7500"/>
          <a:stretch>
            <a:fillRect/>
          </a:stretch>
        </p:blipFill>
        <p:spPr bwMode="auto">
          <a:xfrm>
            <a:off x="457200" y="1168400"/>
            <a:ext cx="7416800" cy="300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72" r:id="rId2"/>
  </p:sldLayoutIdLst>
  <p:timing>
    <p:tnLst>
      <p:par>
        <p:cTn id="1" dur="indefinite" restart="never" nodeType="tmRoot"/>
      </p:par>
    </p:tnLst>
  </p:timing>
  <p:hf sldNum="0"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1.jpe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jpg"/><Relationship Id="rId11" Type="http://schemas.openxmlformats.org/officeDocument/2006/relationships/chart" Target="../charts/chart2.xml"/><Relationship Id="rId5" Type="http://schemas.openxmlformats.org/officeDocument/2006/relationships/image" Target="../media/image12.jpg"/><Relationship Id="rId10" Type="http://schemas.openxmlformats.org/officeDocument/2006/relationships/image" Target="../media/image17.jpg"/><Relationship Id="rId4" Type="http://schemas.openxmlformats.org/officeDocument/2006/relationships/chart" Target="../charts/chart1.xml"/><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purdue.edu/provost/faculty/promotion.htm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bwMode="auto">
          <a:xfrm>
            <a:off x="855663" y="917970"/>
            <a:ext cx="7772400" cy="1893887"/>
          </a:xfrm>
          <a:noFill/>
          <a:ln>
            <a:miter lim="800000"/>
            <a:headEnd/>
            <a:tailEnd/>
          </a:ln>
        </p:spPr>
        <p:txBody>
          <a:bodyPr vert="horz" wrap="none" numCol="1" anchorCtr="0" compatLnSpc="1">
            <a:prstTxWarp prst="textNoShape">
              <a:avLst/>
            </a:prstTxWarp>
          </a:bodyPr>
          <a:lstStyle/>
          <a:p>
            <a:r>
              <a:rPr lang="en-US" sz="6400" dirty="0" smtClean="0">
                <a:latin typeface="Impact" pitchFamily="34" charset="0"/>
              </a:rPr>
              <a:t>Promotion and Ten</a:t>
            </a:r>
            <a:r>
              <a:rPr lang="en-US" sz="6000" dirty="0" smtClean="0">
                <a:latin typeface="Impact" pitchFamily="34" charset="0"/>
              </a:rPr>
              <a:t>ure</a:t>
            </a:r>
            <a:r>
              <a:rPr lang="en-US" sz="6400" dirty="0" smtClean="0">
                <a:latin typeface="Impact" pitchFamily="34" charset="0"/>
              </a:rPr>
              <a:t/>
            </a:r>
            <a:br>
              <a:rPr lang="en-US" sz="6400" dirty="0" smtClean="0">
                <a:latin typeface="Impact" pitchFamily="34" charset="0"/>
              </a:rPr>
            </a:br>
            <a:endParaRPr lang="en-US" dirty="0" smtClean="0">
              <a:latin typeface="Impact" pitchFamily="34" charset="0"/>
            </a:endParaRPr>
          </a:p>
        </p:txBody>
      </p:sp>
      <p:sp>
        <p:nvSpPr>
          <p:cNvPr id="12290" name="Subtitle 2"/>
          <p:cNvSpPr>
            <a:spLocks noGrp="1"/>
          </p:cNvSpPr>
          <p:nvPr>
            <p:ph type="subTitle" idx="1"/>
          </p:nvPr>
        </p:nvSpPr>
        <p:spPr bwMode="auto">
          <a:xfrm>
            <a:off x="881063" y="4951413"/>
            <a:ext cx="3886200" cy="287337"/>
          </a:xfrm>
          <a:noFill/>
          <a:ln>
            <a:miter lim="800000"/>
            <a:headEnd/>
            <a:tailEnd/>
          </a:ln>
        </p:spPr>
        <p:txBody>
          <a:bodyPr vert="horz" wrap="square" numCol="1" anchor="t" anchorCtr="0" compatLnSpc="1">
            <a:prstTxWarp prst="textNoShape">
              <a:avLst/>
            </a:prstTxWarp>
          </a:bodyPr>
          <a:lstStyle/>
          <a:p>
            <a:pPr>
              <a:spcBef>
                <a:spcPct val="0"/>
              </a:spcBef>
            </a:pPr>
            <a:r>
              <a:rPr lang="en-US" sz="2400" dirty="0" smtClean="0">
                <a:solidFill>
                  <a:srgbClr val="A3792C"/>
                </a:solidFill>
                <a:latin typeface="Impact" pitchFamily="34" charset="0"/>
              </a:rPr>
              <a:t>October 15, 2013</a:t>
            </a:r>
          </a:p>
        </p:txBody>
      </p:sp>
      <p:sp>
        <p:nvSpPr>
          <p:cNvPr id="4" name="TextBox 3"/>
          <p:cNvSpPr txBox="1"/>
          <p:nvPr/>
        </p:nvSpPr>
        <p:spPr>
          <a:xfrm>
            <a:off x="869276" y="5443055"/>
            <a:ext cx="2593018" cy="384721"/>
          </a:xfrm>
          <a:prstGeom prst="rect">
            <a:avLst/>
          </a:prstGeom>
          <a:noFill/>
        </p:spPr>
        <p:txBody>
          <a:bodyPr wrap="none" lIns="0" tIns="0" bIns="0">
            <a:spAutoFit/>
          </a:bodyPr>
          <a:lstStyle/>
          <a:p>
            <a:pPr fontAlgn="auto">
              <a:spcBef>
                <a:spcPts val="0"/>
              </a:spcBef>
              <a:spcAft>
                <a:spcPts val="600"/>
              </a:spcAft>
              <a:defRPr/>
            </a:pPr>
            <a:r>
              <a:rPr lang="en-US" sz="1400" b="1" dirty="0" smtClean="0">
                <a:solidFill>
                  <a:srgbClr val="494333">
                    <a:alpha val="70000"/>
                  </a:srgbClr>
                </a:solidFill>
                <a:latin typeface=""/>
              </a:rPr>
              <a:t>S. Laurel Weldon</a:t>
            </a:r>
            <a:r>
              <a:rPr lang="en-US" b="1" dirty="0">
                <a:solidFill>
                  <a:srgbClr val="494333">
                    <a:alpha val="70000"/>
                  </a:srgbClr>
                </a:solidFill>
                <a:latin typeface=""/>
              </a:rPr>
              <a:t/>
            </a:r>
            <a:br>
              <a:rPr lang="en-US" b="1" dirty="0">
                <a:solidFill>
                  <a:srgbClr val="494333">
                    <a:alpha val="70000"/>
                  </a:srgbClr>
                </a:solidFill>
                <a:latin typeface=""/>
              </a:rPr>
            </a:br>
            <a:r>
              <a:rPr lang="en-US" sz="1100" dirty="0">
                <a:solidFill>
                  <a:srgbClr val="494333">
                    <a:alpha val="70000"/>
                  </a:srgbClr>
                </a:solidFill>
                <a:latin typeface=""/>
              </a:rPr>
              <a:t>Vice Provost for Faculty </a:t>
            </a:r>
            <a:r>
              <a:rPr lang="en-US" sz="1100" dirty="0" smtClean="0">
                <a:solidFill>
                  <a:srgbClr val="494333">
                    <a:alpha val="70000"/>
                  </a:srgbClr>
                </a:solidFill>
                <a:latin typeface=""/>
              </a:rPr>
              <a:t>Affairs (Interim)</a:t>
            </a:r>
            <a:endParaRPr lang="en-US" sz="1100" dirty="0">
              <a:solidFill>
                <a:srgbClr val="494333">
                  <a:alpha val="70000"/>
                </a:srgbClr>
              </a:solidFill>
              <a:latin typeface=""/>
            </a:endParaRPr>
          </a:p>
        </p:txBody>
      </p:sp>
      <p:sp>
        <p:nvSpPr>
          <p:cNvPr id="6" name="TextBox 5"/>
          <p:cNvSpPr txBox="1"/>
          <p:nvPr/>
        </p:nvSpPr>
        <p:spPr>
          <a:xfrm>
            <a:off x="858838" y="2618636"/>
            <a:ext cx="7056437" cy="550970"/>
          </a:xfrm>
          <a:prstGeom prst="rect">
            <a:avLst/>
          </a:prstGeom>
          <a:noFill/>
        </p:spPr>
        <p:txBody>
          <a:bodyPr wrap="none" lIns="0" bIns="0"/>
          <a:lstStyle/>
          <a:p>
            <a:pPr fontAlgn="auto">
              <a:spcBef>
                <a:spcPts val="0"/>
              </a:spcBef>
              <a:spcAft>
                <a:spcPts val="0"/>
              </a:spcAft>
              <a:defRPr/>
            </a:pPr>
            <a:r>
              <a:rPr lang="en-US" sz="5000" cap="all" spc="90" dirty="0" smtClean="0">
                <a:solidFill>
                  <a:srgbClr val="A3792C"/>
                </a:solidFill>
                <a:latin typeface="Impact"/>
              </a:rPr>
              <a:t>Purdue </a:t>
            </a:r>
          </a:p>
          <a:p>
            <a:pPr fontAlgn="auto">
              <a:spcBef>
                <a:spcPts val="0"/>
              </a:spcBef>
              <a:spcAft>
                <a:spcPts val="0"/>
              </a:spcAft>
              <a:defRPr/>
            </a:pPr>
            <a:r>
              <a:rPr lang="en-US" sz="5000" cap="all" spc="90" dirty="0" smtClean="0">
                <a:solidFill>
                  <a:srgbClr val="A3792C"/>
                </a:solidFill>
                <a:latin typeface="Impact"/>
              </a:rPr>
              <a:t>Faculty</a:t>
            </a:r>
          </a:p>
          <a:p>
            <a:pPr fontAlgn="auto">
              <a:lnSpc>
                <a:spcPts val="5000"/>
              </a:lnSpc>
              <a:spcBef>
                <a:spcPts val="0"/>
              </a:spcBef>
              <a:spcAft>
                <a:spcPts val="3200"/>
              </a:spcAft>
              <a:defRPr/>
            </a:pPr>
            <a:endParaRPr lang="en-US" sz="9800" cap="all" spc="90" dirty="0">
              <a:solidFill>
                <a:srgbClr val="856024"/>
              </a:solidFill>
              <a:latin typeface="Impac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83820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z="4000" dirty="0"/>
              <a:t>Faculty </a:t>
            </a:r>
            <a:r>
              <a:rPr lang="en-US" sz="4000" dirty="0" smtClean="0"/>
              <a:t>promotion </a:t>
            </a:r>
            <a:r>
              <a:rPr lang="en-US" sz="4000" dirty="0"/>
              <a:t>and </a:t>
            </a:r>
            <a:r>
              <a:rPr lang="en-US" sz="4000" dirty="0" smtClean="0"/>
              <a:t>tenure rates</a:t>
            </a:r>
            <a:endParaRPr lang="en-US" dirty="0"/>
          </a:p>
        </p:txBody>
      </p:sp>
      <p:pic>
        <p:nvPicPr>
          <p:cNvPr id="6" name="Picture 5"/>
          <p:cNvPicPr>
            <a:picLocks noChangeAspect="1" noChangeArrowheads="1"/>
            <a:extLst>
              <a:ext uri="{84589F7E-364E-4C9E-8A38-B11213B215E9}">
                <a14:cameraTool xmlns:a14="http://schemas.microsoft.com/office/drawing/2010/main" cellRange="$A$1:$J$12"/>
              </a:ext>
            </a:extLst>
          </p:cNvPicPr>
          <p:nvPr/>
        </p:nvPicPr>
        <p:blipFill>
          <a:blip r:embed="rId3"/>
          <a:srcRect/>
          <a:stretch>
            <a:fillRect/>
          </a:stretch>
        </p:blipFill>
        <p:spPr bwMode="auto">
          <a:xfrm>
            <a:off x="457200" y="1571624"/>
            <a:ext cx="8182475" cy="3877831"/>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
        <p:nvSpPr>
          <p:cNvPr id="4" name="TextBox 3"/>
          <p:cNvSpPr txBox="1"/>
          <p:nvPr/>
        </p:nvSpPr>
        <p:spPr>
          <a:xfrm>
            <a:off x="457200" y="5640392"/>
            <a:ext cx="8719127" cy="338554"/>
          </a:xfrm>
          <a:prstGeom prst="rect">
            <a:avLst/>
          </a:prstGeom>
          <a:noFill/>
        </p:spPr>
        <p:txBody>
          <a:bodyPr wrap="square" rtlCol="0">
            <a:spAutoFit/>
          </a:bodyPr>
          <a:lstStyle/>
          <a:p>
            <a:r>
              <a:rPr lang="en-US" sz="1600" i="1" dirty="0" smtClean="0"/>
              <a:t>* 2011-12 </a:t>
            </a:r>
            <a:r>
              <a:rPr lang="en-US" sz="1600" i="1" dirty="0"/>
              <a:t>was the first year to reflect all faculty considered for promotion and tenure.</a:t>
            </a:r>
          </a:p>
        </p:txBody>
      </p:sp>
      <p:sp>
        <p:nvSpPr>
          <p:cNvPr id="7" name="TextBox 6"/>
          <p:cNvSpPr txBox="1"/>
          <p:nvPr/>
        </p:nvSpPr>
        <p:spPr>
          <a:xfrm>
            <a:off x="1002399" y="5123490"/>
            <a:ext cx="361361" cy="338554"/>
          </a:xfrm>
          <a:prstGeom prst="rect">
            <a:avLst/>
          </a:prstGeom>
          <a:noFill/>
        </p:spPr>
        <p:txBody>
          <a:bodyPr wrap="square" rtlCol="0">
            <a:spAutoFit/>
          </a:bodyPr>
          <a:lstStyle/>
          <a:p>
            <a:r>
              <a:rPr lang="en-US" sz="1600" i="1" dirty="0" smtClean="0"/>
              <a:t>*</a:t>
            </a:r>
            <a:endParaRPr lang="en-US" sz="1600" i="1" dirty="0"/>
          </a:p>
        </p:txBody>
      </p:sp>
    </p:spTree>
    <p:extLst>
      <p:ext uri="{BB962C8B-B14F-4D97-AF65-F5344CB8AC3E}">
        <p14:creationId xmlns:p14="http://schemas.microsoft.com/office/powerpoint/2010/main" val="1854265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to Tenure</a:t>
            </a:r>
            <a:endParaRPr lang="en-US" dirty="0"/>
          </a:p>
        </p:txBody>
      </p:sp>
      <p:sp>
        <p:nvSpPr>
          <p:cNvPr id="3" name="Content Placeholder 2"/>
          <p:cNvSpPr>
            <a:spLocks noGrp="1"/>
          </p:cNvSpPr>
          <p:nvPr>
            <p:ph idx="1"/>
          </p:nvPr>
        </p:nvSpPr>
        <p:spPr/>
        <p:txBody>
          <a:bodyPr>
            <a:normAutofit/>
          </a:bodyPr>
          <a:lstStyle/>
          <a:p>
            <a:pPr>
              <a:buSzPct val="80000"/>
              <a:buFont typeface="Wingdings" charset="2"/>
              <a:buChar char="q"/>
            </a:pPr>
            <a:r>
              <a:rPr lang="en-US" sz="2400" b="1" dirty="0" smtClean="0"/>
              <a:t>  Assistant Professors typically have a probationary  </a:t>
            </a:r>
          </a:p>
          <a:p>
            <a:pPr>
              <a:buSzPct val="80000"/>
            </a:pPr>
            <a:r>
              <a:rPr lang="en-US" sz="2400" b="1" dirty="0" smtClean="0"/>
              <a:t>    period up to 6 years to earn promotion and tenure. </a:t>
            </a:r>
          </a:p>
          <a:p>
            <a:endParaRPr lang="en-US" sz="2400" b="1" dirty="0" smtClean="0"/>
          </a:p>
          <a:p>
            <a:pPr>
              <a:buSzPct val="80000"/>
              <a:buFont typeface="Wingdings" charset="2"/>
              <a:buChar char="q"/>
            </a:pPr>
            <a:r>
              <a:rPr lang="en-US" sz="2400" b="1" dirty="0" smtClean="0"/>
              <a:t>  The 6</a:t>
            </a:r>
            <a:r>
              <a:rPr lang="en-US" sz="2400" b="1" baseline="30000" dirty="0" smtClean="0"/>
              <a:t>th</a:t>
            </a:r>
            <a:r>
              <a:rPr lang="en-US" sz="2400" b="1" dirty="0" smtClean="0"/>
              <a:t> year is called the “penultimate year.”  It is the </a:t>
            </a:r>
          </a:p>
          <a:p>
            <a:pPr>
              <a:buSzPct val="80000"/>
            </a:pPr>
            <a:r>
              <a:rPr lang="en-US" sz="2400" b="1" dirty="0" smtClean="0"/>
              <a:t>     last year in which one is eligible for tenure. </a:t>
            </a:r>
          </a:p>
          <a:p>
            <a:endParaRPr lang="en-US" sz="2400" b="1" dirty="0" smtClean="0"/>
          </a:p>
          <a:p>
            <a:pPr>
              <a:buSzPct val="80000"/>
              <a:buFont typeface="Wingdings" charset="2"/>
              <a:buChar char="q"/>
            </a:pPr>
            <a:r>
              <a:rPr lang="en-US" sz="2400" b="1" dirty="0" smtClean="0"/>
              <a:t>  Entering associate professors have 3 years to work </a:t>
            </a:r>
          </a:p>
          <a:p>
            <a:pPr>
              <a:buSzPct val="80000"/>
              <a:tabLst>
                <a:tab pos="398463" algn="l"/>
              </a:tabLst>
            </a:pPr>
            <a:r>
              <a:rPr lang="en-US" sz="2400" b="1" dirty="0" smtClean="0"/>
              <a:t>     toward tenure.  The 3</a:t>
            </a:r>
            <a:r>
              <a:rPr lang="en-US" sz="2400" b="1" baseline="30000" dirty="0" smtClean="0"/>
              <a:t>rd</a:t>
            </a:r>
            <a:r>
              <a:rPr lang="en-US" sz="2400" b="1" dirty="0" smtClean="0"/>
              <a:t> year is penultimate year.</a:t>
            </a:r>
            <a:endParaRPr lang="en-US" sz="2400" b="1" dirty="0"/>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10969B1A-CB2A-294A-8295-102947EA806E}"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3178"/>
            <a:ext cx="8229600" cy="1014953"/>
          </a:xfrm>
        </p:spPr>
        <p:txBody>
          <a:bodyPr>
            <a:normAutofit fontScale="90000"/>
          </a:bodyPr>
          <a:lstStyle/>
          <a:p>
            <a:r>
              <a:rPr lang="en-US" dirty="0" smtClean="0"/>
              <a:t>Tenure Clock Extensions: </a:t>
            </a:r>
            <a:r>
              <a:rPr lang="en-US" sz="2667" i="1" dirty="0" smtClean="0"/>
              <a:t>When conditions and personal circumstances  substantially interfere with progress toward achieving tenure</a:t>
            </a:r>
            <a:endParaRPr lang="en-US" sz="2667" dirty="0"/>
          </a:p>
        </p:txBody>
      </p:sp>
      <p:sp>
        <p:nvSpPr>
          <p:cNvPr id="3" name="Content Placeholder 2"/>
          <p:cNvSpPr>
            <a:spLocks noGrp="1"/>
          </p:cNvSpPr>
          <p:nvPr>
            <p:ph idx="1"/>
          </p:nvPr>
        </p:nvSpPr>
        <p:spPr/>
        <p:txBody>
          <a:bodyPr>
            <a:normAutofit/>
          </a:bodyPr>
          <a:lstStyle/>
          <a:p>
            <a:r>
              <a:rPr lang="en-US" sz="2400" b="1" dirty="0" smtClean="0"/>
              <a:t>A one-year automatic approval will be granted for birth of a child and adoption, provided a Request for Tenure-Clock Extension form is submitted within one year of the occurrence and prior to the penultimate year.  This provision applies to either or both parents. </a:t>
            </a:r>
          </a:p>
          <a:p>
            <a:pPr>
              <a:buNone/>
            </a:pPr>
            <a:endParaRPr lang="en-US" sz="2400" b="1" dirty="0" smtClean="0"/>
          </a:p>
          <a:p>
            <a:r>
              <a:rPr lang="en-US" sz="2400" b="1" dirty="0" smtClean="0"/>
              <a:t>Justifiable conditions for granting exclusions include, but are not necessarily restricted to, severe illness, disability, or care-giving of a family member. </a:t>
            </a:r>
            <a:endParaRPr lang="en-US" sz="2400" b="1" dirty="0"/>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10969B1A-CB2A-294A-8295-102947EA806E}"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Levels of Review</a:t>
            </a:r>
            <a:endParaRPr lang="en-US" sz="4000" dirty="0"/>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10969B1A-CB2A-294A-8295-102947EA806E}" type="slidenum">
              <a:rPr lang="en-US" smtClean="0"/>
              <a:pPr/>
              <a:t>13</a:t>
            </a:fld>
            <a:endParaRPr lang="en-US"/>
          </a:p>
        </p:txBody>
      </p:sp>
      <p:sp>
        <p:nvSpPr>
          <p:cNvPr id="5" name="Rectangle 4"/>
          <p:cNvSpPr/>
          <p:nvPr/>
        </p:nvSpPr>
        <p:spPr>
          <a:xfrm>
            <a:off x="952545" y="1595020"/>
            <a:ext cx="7514529" cy="4216539"/>
          </a:xfrm>
          <a:prstGeom prst="rect">
            <a:avLst/>
          </a:prstGeom>
        </p:spPr>
        <p:txBody>
          <a:bodyPr wrap="square">
            <a:spAutoFit/>
          </a:bodyPr>
          <a:lstStyle/>
          <a:p>
            <a:pPr>
              <a:buSzPct val="80000"/>
              <a:buFont typeface="Wingdings" charset="2"/>
              <a:buChar char="q"/>
            </a:pPr>
            <a:r>
              <a:rPr lang="en-US" sz="2400" b="1" dirty="0" smtClean="0"/>
              <a:t>  Primary Committee: all full professors and   </a:t>
            </a:r>
          </a:p>
          <a:p>
            <a:pPr>
              <a:buSzPct val="80000"/>
            </a:pPr>
            <a:r>
              <a:rPr lang="en-US" sz="2400" b="1" dirty="0" smtClean="0"/>
              <a:t>     tenured associate professors (Oct. and Nov.)</a:t>
            </a:r>
          </a:p>
          <a:p>
            <a:pPr>
              <a:buSzPct val="80000"/>
              <a:buFont typeface="Wingdings" charset="2"/>
              <a:buChar char="q"/>
            </a:pPr>
            <a:endParaRPr lang="en-US" sz="2400" b="1" dirty="0" smtClean="0"/>
          </a:p>
          <a:p>
            <a:pPr>
              <a:buSzPct val="80000"/>
              <a:buFont typeface="Wingdings" charset="2"/>
              <a:buChar char="q"/>
            </a:pPr>
            <a:r>
              <a:rPr lang="en-US" sz="2400" b="1" dirty="0" smtClean="0"/>
              <a:t>  Area Committee: Dean, heads, some or all full </a:t>
            </a:r>
          </a:p>
          <a:p>
            <a:pPr>
              <a:buSzPct val="80000"/>
            </a:pPr>
            <a:r>
              <a:rPr lang="en-US" sz="2400" b="1" dirty="0" smtClean="0"/>
              <a:t>     professors (Nov/Dec.)</a:t>
            </a:r>
          </a:p>
          <a:p>
            <a:pPr>
              <a:buSzPct val="80000"/>
              <a:buFont typeface="Wingdings" charset="2"/>
              <a:buChar char="q"/>
            </a:pPr>
            <a:endParaRPr lang="en-US" sz="2400" b="1" dirty="0" smtClean="0"/>
          </a:p>
          <a:p>
            <a:pPr>
              <a:buSzPct val="80000"/>
              <a:buFont typeface="Wingdings" charset="2"/>
              <a:buChar char="q"/>
            </a:pPr>
            <a:r>
              <a:rPr lang="en-US" sz="2400" b="1" dirty="0" smtClean="0"/>
              <a:t>  University Committee: Provost, Deans, and 7 </a:t>
            </a:r>
          </a:p>
          <a:p>
            <a:pPr defTabSz="458788">
              <a:buSzPct val="80000"/>
            </a:pPr>
            <a:r>
              <a:rPr lang="en-US" sz="2400" b="1" dirty="0" smtClean="0"/>
              <a:t>     faculty (February) </a:t>
            </a:r>
          </a:p>
          <a:p>
            <a:pPr>
              <a:buSzPct val="80000"/>
              <a:buFont typeface="Wingdings" charset="2"/>
              <a:buChar char="q"/>
            </a:pPr>
            <a:endParaRPr lang="en-US" sz="2400" b="1" dirty="0" smtClean="0"/>
          </a:p>
          <a:p>
            <a:pPr>
              <a:buSzPct val="80000"/>
              <a:buFont typeface="Wingdings" charset="2"/>
              <a:buChar char="q"/>
            </a:pPr>
            <a:r>
              <a:rPr lang="en-US" sz="2400" b="1" dirty="0" smtClean="0"/>
              <a:t>  President and Board of Trustees approval     </a:t>
            </a:r>
          </a:p>
          <a:p>
            <a:pPr>
              <a:buSzPct val="80000"/>
            </a:pPr>
            <a:r>
              <a:rPr lang="en-US" sz="2400" b="1" dirty="0" smtClean="0"/>
              <a:t>    (April</a:t>
            </a:r>
            <a:r>
              <a:rPr lang="en-US" sz="2800" b="1" dirty="0" smtClean="0"/>
              <a:t>) </a:t>
            </a:r>
            <a:endParaRPr lang="en-US"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Things to Ask About</a:t>
            </a:r>
            <a:endParaRPr lang="en-US" dirty="0"/>
          </a:p>
        </p:txBody>
      </p:sp>
      <p:sp>
        <p:nvSpPr>
          <p:cNvPr id="3" name="Content Placeholder 2"/>
          <p:cNvSpPr>
            <a:spLocks noGrp="1"/>
          </p:cNvSpPr>
          <p:nvPr>
            <p:ph idx="1"/>
          </p:nvPr>
        </p:nvSpPr>
        <p:spPr>
          <a:xfrm>
            <a:off x="457200" y="1327727"/>
            <a:ext cx="8229600" cy="4245570"/>
          </a:xfrm>
        </p:spPr>
        <p:txBody>
          <a:bodyPr/>
          <a:lstStyle/>
          <a:p>
            <a:pPr marL="285750" indent="-285750">
              <a:buFont typeface="Arial"/>
              <a:buChar char="•"/>
            </a:pPr>
            <a:r>
              <a:rPr lang="en-US" sz="1800" b="1" dirty="0" smtClean="0"/>
              <a:t>Guidelines for P and T: What are the criteria? Written guidelines?</a:t>
            </a:r>
          </a:p>
          <a:p>
            <a:pPr marL="742950" lvl="1" indent="-285750">
              <a:buFont typeface="Arial"/>
              <a:buChar char="•"/>
            </a:pPr>
            <a:r>
              <a:rPr lang="en-US" sz="1800" dirty="0" smtClean="0"/>
              <a:t>Promotion evaluation may be different from the annual merit salary review.</a:t>
            </a:r>
          </a:p>
          <a:p>
            <a:pPr marL="742950" lvl="1" indent="-285750">
              <a:buFont typeface="Arial" pitchFamily="34" charset="0"/>
              <a:buChar char="•"/>
            </a:pPr>
            <a:r>
              <a:rPr lang="en-US" sz="1800" dirty="0" smtClean="0"/>
              <a:t>When will you be evaluated and by whom? (Frequency and people)</a:t>
            </a:r>
          </a:p>
          <a:p>
            <a:pPr marL="742950" lvl="1" indent="-285750">
              <a:buFont typeface="Arial" pitchFamily="34" charset="0"/>
              <a:buChar char="•"/>
            </a:pPr>
            <a:r>
              <a:rPr lang="en-US" sz="1800" dirty="0" smtClean="0"/>
              <a:t>Is there a formal third year evaluation? external input?</a:t>
            </a:r>
          </a:p>
          <a:p>
            <a:pPr marL="285750" indent="-285750">
              <a:buFont typeface="Arial"/>
              <a:buChar char="•"/>
            </a:pPr>
            <a:r>
              <a:rPr lang="en-US" sz="1800" b="1" dirty="0" smtClean="0"/>
              <a:t>Specific criteria for quality and impact of research and teaching:</a:t>
            </a:r>
          </a:p>
          <a:p>
            <a:pPr marL="742950" lvl="1" indent="-285750">
              <a:buFont typeface="Arial"/>
              <a:buChar char="•"/>
            </a:pPr>
            <a:r>
              <a:rPr lang="en-US" sz="1800" dirty="0"/>
              <a:t>	</a:t>
            </a:r>
            <a:r>
              <a:rPr lang="en-US" sz="1800" dirty="0" smtClean="0"/>
              <a:t>e.g. Journal listing (sometimes specified for promotion process)</a:t>
            </a:r>
          </a:p>
          <a:p>
            <a:pPr marL="742950" lvl="1" indent="-285750">
              <a:buFont typeface="Arial"/>
              <a:buChar char="•"/>
            </a:pPr>
            <a:r>
              <a:rPr lang="en-US" sz="1800" dirty="0" smtClean="0"/>
              <a:t>  Guidelines </a:t>
            </a:r>
            <a:r>
              <a:rPr lang="en-US" sz="1800" dirty="0"/>
              <a:t>for evaluation of </a:t>
            </a:r>
            <a:r>
              <a:rPr lang="en-US" sz="1800" dirty="0" smtClean="0"/>
              <a:t>teaching</a:t>
            </a:r>
            <a:endParaRPr lang="en-US" sz="1800" b="1" dirty="0" smtClean="0"/>
          </a:p>
          <a:p>
            <a:pPr marL="285750" indent="-285750">
              <a:buFont typeface="Arial"/>
              <a:buChar char="•"/>
            </a:pPr>
            <a:r>
              <a:rPr lang="en-US" sz="1800" b="1" dirty="0" smtClean="0"/>
              <a:t>Format </a:t>
            </a:r>
            <a:r>
              <a:rPr lang="en-US" sz="1800" dirty="0" smtClean="0"/>
              <a:t>for promotion and/or tenure document – get past examples</a:t>
            </a:r>
          </a:p>
          <a:p>
            <a:pPr marL="285750" indent="-285750">
              <a:buFont typeface="Arial"/>
              <a:buChar char="•"/>
            </a:pPr>
            <a:r>
              <a:rPr lang="en-US" sz="1800" b="1" dirty="0" smtClean="0"/>
              <a:t>Develop a plan </a:t>
            </a:r>
            <a:r>
              <a:rPr lang="en-US" sz="1800" dirty="0" smtClean="0"/>
              <a:t>for moving toward promotion and/or tenure</a:t>
            </a:r>
          </a:p>
          <a:p>
            <a:pPr marL="1200150" lvl="2" indent="-285750">
              <a:buFont typeface="Arial"/>
              <a:buChar char="•"/>
            </a:pPr>
            <a:r>
              <a:rPr lang="en-US" sz="1800" dirty="0" smtClean="0"/>
              <a:t>How will you publish enough articles?</a:t>
            </a:r>
          </a:p>
          <a:p>
            <a:pPr marL="1200150" lvl="2" indent="-285750">
              <a:buFont typeface="Arial"/>
              <a:buChar char="•"/>
            </a:pPr>
            <a:r>
              <a:rPr lang="en-US" sz="1800" dirty="0" smtClean="0"/>
              <a:t>How will you document teaching success? </a:t>
            </a:r>
          </a:p>
          <a:p>
            <a:pPr marL="285750" indent="-285750">
              <a:buFont typeface="Arial"/>
              <a:buChar char="•"/>
            </a:pPr>
            <a:r>
              <a:rPr lang="en-US" sz="1800" b="1" dirty="0" smtClean="0"/>
              <a:t>Ask for a Mentor and demand regular, written feedback early</a:t>
            </a:r>
            <a:endParaRPr lang="en-US" sz="1800" b="1" dirty="0"/>
          </a:p>
        </p:txBody>
      </p:sp>
    </p:spTree>
    <p:extLst>
      <p:ext uri="{BB962C8B-B14F-4D97-AF65-F5344CB8AC3E}">
        <p14:creationId xmlns:p14="http://schemas.microsoft.com/office/powerpoint/2010/main" val="3414497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990"/>
            <a:ext cx="8686800" cy="1014953"/>
          </a:xfrm>
        </p:spPr>
        <p:txBody>
          <a:bodyPr/>
          <a:lstStyle/>
          <a:p>
            <a:r>
              <a:rPr lang="en-US" dirty="0" smtClean="0"/>
              <a:t>Keys to faculty success and well-being</a:t>
            </a:r>
            <a:endParaRPr lang="en-US" dirty="0"/>
          </a:p>
        </p:txBody>
      </p:sp>
      <p:sp>
        <p:nvSpPr>
          <p:cNvPr id="3" name="Content Placeholder 2"/>
          <p:cNvSpPr>
            <a:spLocks noGrp="1"/>
          </p:cNvSpPr>
          <p:nvPr>
            <p:ph idx="1"/>
          </p:nvPr>
        </p:nvSpPr>
        <p:spPr>
          <a:xfrm>
            <a:off x="457200" y="1575848"/>
            <a:ext cx="8686800" cy="5282152"/>
          </a:xfrm>
        </p:spPr>
        <p:txBody>
          <a:bodyPr lIns="91440">
            <a:noAutofit/>
          </a:bodyPr>
          <a:lstStyle/>
          <a:p>
            <a:pPr marL="514350" indent="-514350">
              <a:buClrTx/>
              <a:buSzPct val="80000"/>
              <a:buFont typeface="Wingdings" charset="2"/>
              <a:buChar char="q"/>
            </a:pPr>
            <a:r>
              <a:rPr lang="en-US" sz="2400" b="1" dirty="0" smtClean="0">
                <a:latin typeface="+mj-lt"/>
              </a:rPr>
              <a:t>Starting Early, Planning and Gathering Information</a:t>
            </a:r>
          </a:p>
          <a:p>
            <a:pPr marL="971550" lvl="1" indent="-514350">
              <a:buSzPct val="80000"/>
              <a:buFont typeface="Wingdings" charset="2"/>
              <a:buChar char="q"/>
            </a:pPr>
            <a:r>
              <a:rPr lang="en-US" sz="2400" dirty="0" smtClean="0">
                <a:latin typeface="+mj-lt"/>
              </a:rPr>
              <a:t>Getting oriented to the institution</a:t>
            </a:r>
          </a:p>
          <a:p>
            <a:pPr marL="971550" lvl="1" indent="-514350">
              <a:buSzPct val="80000"/>
              <a:buFont typeface="Wingdings" charset="2"/>
              <a:buChar char="q"/>
            </a:pPr>
            <a:r>
              <a:rPr lang="en-US" sz="2400" dirty="0" smtClean="0">
                <a:latin typeface="+mj-lt"/>
              </a:rPr>
              <a:t>Learning what is expected early on</a:t>
            </a:r>
          </a:p>
          <a:p>
            <a:pPr marL="971550" lvl="1" indent="-514350">
              <a:buSzPct val="80000"/>
              <a:buFont typeface="Wingdings" charset="2"/>
              <a:buChar char="q"/>
            </a:pPr>
            <a:r>
              <a:rPr lang="en-US" sz="2400" dirty="0" smtClean="0">
                <a:latin typeface="+mj-lt"/>
              </a:rPr>
              <a:t>Learning the tenure and promotion process</a:t>
            </a:r>
          </a:p>
          <a:p>
            <a:pPr marL="971550" lvl="1" indent="-514350">
              <a:buSzPct val="80000"/>
              <a:buFont typeface="Wingdings" charset="2"/>
              <a:buChar char="q"/>
            </a:pPr>
            <a:r>
              <a:rPr lang="en-US" sz="2400" dirty="0" smtClean="0">
                <a:latin typeface="+mj-lt"/>
              </a:rPr>
              <a:t>Begin and plan with the end in mind</a:t>
            </a:r>
          </a:p>
          <a:p>
            <a:pPr marL="514350" indent="-514350">
              <a:buSzPct val="80000"/>
              <a:buFont typeface="Wingdings" charset="2"/>
              <a:buChar char="q"/>
            </a:pPr>
            <a:r>
              <a:rPr lang="en-US" sz="2000" b="1" dirty="0" smtClean="0"/>
              <a:t>Start with research and teaching- don’t lose focus!  </a:t>
            </a:r>
          </a:p>
          <a:p>
            <a:pPr marL="971550" lvl="1" indent="-514350">
              <a:buSzPct val="80000"/>
              <a:buFont typeface="Wingdings" charset="2"/>
              <a:buChar char="q"/>
            </a:pPr>
            <a:r>
              <a:rPr lang="en-US" sz="2000" dirty="0" smtClean="0"/>
              <a:t>Seek excellence (as defined by your discipline)</a:t>
            </a:r>
          </a:p>
          <a:p>
            <a:pPr marL="971550" lvl="1" indent="-514350">
              <a:buSzPct val="80000"/>
              <a:buFont typeface="Wingdings" charset="2"/>
              <a:buChar char="q"/>
            </a:pPr>
            <a:r>
              <a:rPr lang="en-US" sz="2000" dirty="0"/>
              <a:t>E</a:t>
            </a:r>
            <a:r>
              <a:rPr lang="en-US" sz="2000" dirty="0" smtClean="0"/>
              <a:t>ngagement and service increase over one’s career</a:t>
            </a:r>
          </a:p>
          <a:p>
            <a:pPr marL="512064" lvl="1" indent="-514350">
              <a:buSzPct val="80000"/>
              <a:buFont typeface="Wingdings" charset="2"/>
              <a:buChar char="q"/>
            </a:pPr>
            <a:r>
              <a:rPr lang="en-US" sz="2000" b="1" dirty="0"/>
              <a:t>Creating work-life balance</a:t>
            </a:r>
          </a:p>
          <a:p>
            <a:pPr marL="969264" lvl="2" indent="-514350">
              <a:buSzPct val="80000"/>
              <a:buFont typeface="Wingdings" charset="2"/>
              <a:buChar char="q"/>
            </a:pPr>
            <a:r>
              <a:rPr lang="en-US" sz="2000" dirty="0" smtClean="0"/>
              <a:t>Find a sustainable rhythm</a:t>
            </a:r>
          </a:p>
          <a:p>
            <a:pPr marL="969264" lvl="2" indent="-514350">
              <a:buSzPct val="80000"/>
              <a:buFont typeface="Wingdings" charset="2"/>
              <a:buChar char="q"/>
            </a:pPr>
            <a:r>
              <a:rPr lang="en-US" sz="2000" dirty="0" smtClean="0"/>
              <a:t>Be aware of supports</a:t>
            </a:r>
          </a:p>
          <a:p>
            <a:pPr marL="969264" lvl="2" indent="-514350">
              <a:buSzPct val="80000"/>
              <a:buFont typeface="Wingdings" charset="2"/>
              <a:buChar char="q"/>
            </a:pPr>
            <a:r>
              <a:rPr lang="en-US" sz="2000" dirty="0" smtClean="0"/>
              <a:t>Ask for what you need: stop the clock, parental leave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5990"/>
            <a:ext cx="8686800" cy="1014953"/>
          </a:xfrm>
        </p:spPr>
        <p:txBody>
          <a:bodyPr/>
          <a:lstStyle/>
          <a:p>
            <a:r>
              <a:rPr lang="en-US" dirty="0" smtClean="0"/>
              <a:t>Keys to faculty success and well-being</a:t>
            </a:r>
            <a:br>
              <a:rPr lang="en-US" dirty="0" smtClean="0"/>
            </a:br>
            <a:r>
              <a:rPr lang="en-US" dirty="0" err="1" smtClean="0"/>
              <a:t>cntd</a:t>
            </a:r>
            <a:r>
              <a:rPr lang="en-US" dirty="0" smtClean="0"/>
              <a:t>)(</a:t>
            </a:r>
            <a:endParaRPr lang="en-US" dirty="0"/>
          </a:p>
        </p:txBody>
      </p:sp>
      <p:sp>
        <p:nvSpPr>
          <p:cNvPr id="3" name="Content Placeholder 2"/>
          <p:cNvSpPr>
            <a:spLocks noGrp="1"/>
          </p:cNvSpPr>
          <p:nvPr>
            <p:ph idx="1"/>
          </p:nvPr>
        </p:nvSpPr>
        <p:spPr>
          <a:xfrm>
            <a:off x="457200" y="1575848"/>
            <a:ext cx="8686800" cy="5282152"/>
          </a:xfrm>
        </p:spPr>
        <p:txBody>
          <a:bodyPr lIns="91440">
            <a:noAutofit/>
          </a:bodyPr>
          <a:lstStyle/>
          <a:p>
            <a:pPr marL="514350" indent="-514350">
              <a:buClrTx/>
              <a:buSzPct val="80000"/>
              <a:buFont typeface="Wingdings" charset="2"/>
              <a:buChar char="q"/>
            </a:pPr>
            <a:r>
              <a:rPr lang="en-US" sz="2400" b="1" dirty="0" smtClean="0">
                <a:latin typeface="+mj-lt"/>
              </a:rPr>
              <a:t>Seek help and support actively and widely</a:t>
            </a:r>
          </a:p>
          <a:p>
            <a:pPr marL="971550" lvl="1" indent="-514350">
              <a:buSzPct val="80000"/>
              <a:buFont typeface="Wingdings" charset="2"/>
              <a:buChar char="q"/>
            </a:pPr>
            <a:r>
              <a:rPr lang="en-US" sz="2400" dirty="0" smtClean="0">
                <a:latin typeface="+mj-lt"/>
              </a:rPr>
              <a:t>Developing professional networks/mentors inside AND outside the department </a:t>
            </a:r>
          </a:p>
          <a:p>
            <a:pPr marL="971550" lvl="1" indent="-514350">
              <a:buSzPct val="80000"/>
              <a:buFont typeface="Wingdings" charset="2"/>
              <a:buChar char="q"/>
            </a:pPr>
            <a:r>
              <a:rPr lang="en-US" sz="2400" dirty="0" smtClean="0">
                <a:latin typeface="+mj-lt"/>
              </a:rPr>
              <a:t>Letter writers are outside the department</a:t>
            </a:r>
          </a:p>
          <a:p>
            <a:pPr marL="971550" lvl="1" indent="-514350">
              <a:buSzPct val="80000"/>
              <a:buFont typeface="Wingdings" charset="2"/>
              <a:buChar char="q"/>
            </a:pPr>
            <a:r>
              <a:rPr lang="en-US" sz="2400" dirty="0" smtClean="0">
                <a:latin typeface="+mj-lt"/>
              </a:rPr>
              <a:t>Soliciting feedback from senior faculty and head</a:t>
            </a:r>
          </a:p>
          <a:p>
            <a:pPr marL="1428750" lvl="2" indent="-514350">
              <a:buSzPct val="80000"/>
              <a:buFont typeface="Wingdings" charset="2"/>
              <a:buChar char="q"/>
            </a:pPr>
            <a:r>
              <a:rPr lang="en-US" sz="2400" dirty="0" smtClean="0">
                <a:latin typeface="+mj-lt"/>
              </a:rPr>
              <a:t>They will be on primary committee</a:t>
            </a:r>
          </a:p>
          <a:p>
            <a:pPr marL="1428750" lvl="2" indent="-514350">
              <a:buSzPct val="80000"/>
              <a:buFont typeface="Wingdings" charset="2"/>
              <a:buChar char="q"/>
            </a:pPr>
            <a:r>
              <a:rPr lang="en-US" sz="2400" dirty="0" smtClean="0">
                <a:latin typeface="+mj-lt"/>
              </a:rPr>
              <a:t>Pay attention to annual reviews </a:t>
            </a:r>
          </a:p>
          <a:p>
            <a:pPr marL="1428750" lvl="2" indent="-514350">
              <a:buSzPct val="80000"/>
              <a:buFont typeface="Wingdings" charset="2"/>
              <a:buChar char="q"/>
            </a:pPr>
            <a:r>
              <a:rPr lang="en-US" sz="2400" dirty="0" smtClean="0">
                <a:latin typeface="+mj-lt"/>
              </a:rPr>
              <a:t>Get concrete and specific advice about journals, </a:t>
            </a:r>
            <a:r>
              <a:rPr lang="en-US" sz="2400" dirty="0" err="1" smtClean="0">
                <a:latin typeface="+mj-lt"/>
              </a:rPr>
              <a:t>etc</a:t>
            </a:r>
            <a:endParaRPr lang="en-US" sz="2400" dirty="0" smtClean="0">
              <a:latin typeface="+mj-lt"/>
            </a:endParaRPr>
          </a:p>
          <a:p>
            <a:pPr marL="971550" lvl="1" indent="-514350">
              <a:buSzPct val="80000"/>
              <a:buFont typeface="Wingdings" charset="2"/>
              <a:buChar char="q"/>
            </a:pPr>
            <a:r>
              <a:rPr lang="en-US" sz="2400" b="1" dirty="0" smtClean="0"/>
              <a:t>Seek </a:t>
            </a:r>
            <a:r>
              <a:rPr lang="en-US" sz="2400" b="1" dirty="0"/>
              <a:t>advice from multiple mentors/</a:t>
            </a:r>
            <a:r>
              <a:rPr lang="en-US" sz="2400" b="1" dirty="0" smtClean="0"/>
              <a:t>sources</a:t>
            </a:r>
          </a:p>
          <a:p>
            <a:pPr marL="971550" lvl="1" indent="-514350">
              <a:buSzPct val="80000"/>
              <a:buFont typeface="Wingdings" charset="2"/>
              <a:buChar char="q"/>
            </a:pPr>
            <a:r>
              <a:rPr lang="en-US" sz="2400" b="1" dirty="0" smtClean="0"/>
              <a:t>Get multiple examples of success- e.g. Form 36</a:t>
            </a:r>
          </a:p>
          <a:p>
            <a:pPr marL="971550" lvl="1" indent="-514350">
              <a:buSzPct val="80000"/>
              <a:buFont typeface="Wingdings" charset="2"/>
              <a:buChar char="q"/>
            </a:pPr>
            <a:r>
              <a:rPr lang="en-US" sz="2400" b="1" dirty="0" smtClean="0"/>
              <a:t>Know your rights and obligations</a:t>
            </a:r>
            <a:endParaRPr lang="en-US" sz="2400" b="1" dirty="0"/>
          </a:p>
          <a:p>
            <a:pPr marL="971550" lvl="1" indent="-514350">
              <a:buSzPct val="80000"/>
              <a:buFont typeface="Wingdings" charset="2"/>
              <a:buChar char="q"/>
            </a:pPr>
            <a:endParaRPr lang="en-US" sz="2400" b="1" dirty="0" smtClean="0">
              <a:latin typeface="+mj-lt"/>
            </a:endParaRPr>
          </a:p>
          <a:p>
            <a:pPr marL="514350" indent="-514350">
              <a:buClrTx/>
              <a:buSzPct val="80000"/>
              <a:buFont typeface="Wingdings" charset="2"/>
              <a:buChar char="q"/>
            </a:pPr>
            <a:endParaRPr lang="en-US" sz="2400" b="1" dirty="0">
              <a:latin typeface="+mj-lt"/>
            </a:endParaRPr>
          </a:p>
        </p:txBody>
      </p:sp>
    </p:spTree>
    <p:extLst>
      <p:ext uri="{BB962C8B-B14F-4D97-AF65-F5344CB8AC3E}">
        <p14:creationId xmlns:p14="http://schemas.microsoft.com/office/powerpoint/2010/main" val="854423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421" y="2692712"/>
            <a:ext cx="8201103" cy="2985433"/>
          </a:xfrm>
          <a:prstGeom prst="rect">
            <a:avLst/>
          </a:prstGeom>
          <a:noFill/>
        </p:spPr>
        <p:txBody>
          <a:bodyPr wrap="square" rtlCol="0">
            <a:spAutoFit/>
          </a:bodyPr>
          <a:lstStyle/>
          <a:p>
            <a:r>
              <a:rPr lang="en-US" sz="2000" b="1" dirty="0" smtClean="0"/>
              <a:t>“The faculty in American colleges and universities have always been the heart of the institutions where they work, the intellectual capital that ensures those institutions’ excellence. The quality of the faculty relates directly to the effectiveness of a college or university in facilitating students’ learning, creating new knowledge and linking research and practice in ways that benefit society.”  (</a:t>
            </a:r>
            <a:r>
              <a:rPr lang="en-US" sz="1600" dirty="0" err="1" smtClean="0"/>
              <a:t>Gappa</a:t>
            </a:r>
            <a:r>
              <a:rPr lang="en-US" sz="1600" dirty="0" smtClean="0"/>
              <a:t>, Austin &amp; Trice (2007, xi)</a:t>
            </a:r>
          </a:p>
          <a:p>
            <a:endParaRPr lang="en-US" sz="1600" dirty="0" smtClean="0"/>
          </a:p>
          <a:p>
            <a:endParaRPr lang="en-US" sz="1600" dirty="0" smtClean="0"/>
          </a:p>
          <a:p>
            <a:r>
              <a:rPr lang="en-US" sz="1600" b="1" dirty="0" smtClean="0"/>
              <a:t>Purdue faculty are our core! </a:t>
            </a:r>
            <a:endParaRPr lang="en-US" sz="1600" b="1" dirty="0"/>
          </a:p>
        </p:txBody>
      </p:sp>
      <p:sp>
        <p:nvSpPr>
          <p:cNvPr id="4" name="TextBox 3"/>
          <p:cNvSpPr txBox="1"/>
          <p:nvPr/>
        </p:nvSpPr>
        <p:spPr>
          <a:xfrm>
            <a:off x="429016" y="193970"/>
            <a:ext cx="8562579" cy="1261884"/>
          </a:xfrm>
          <a:prstGeom prst="rect">
            <a:avLst/>
          </a:prstGeom>
          <a:noFill/>
        </p:spPr>
        <p:txBody>
          <a:bodyPr wrap="square" rtlCol="0">
            <a:spAutoFit/>
          </a:bodyPr>
          <a:lstStyle/>
          <a:p>
            <a:r>
              <a:rPr lang="en-US" sz="3800" dirty="0" smtClean="0">
                <a:solidFill>
                  <a:srgbClr val="A3792C"/>
                </a:solidFill>
                <a:latin typeface="Impact" pitchFamily="34" charset="0"/>
                <a:ea typeface="+mj-ea"/>
                <a:cs typeface="Impact"/>
              </a:rPr>
              <a:t>Rethinking Faculty Work:</a:t>
            </a:r>
          </a:p>
          <a:p>
            <a:r>
              <a:rPr lang="en-US" sz="3800" dirty="0" smtClean="0">
                <a:solidFill>
                  <a:srgbClr val="A3792C"/>
                </a:solidFill>
                <a:latin typeface="Impact" pitchFamily="34" charset="0"/>
                <a:ea typeface="+mj-ea"/>
                <a:cs typeface="Impact"/>
              </a:rPr>
              <a:t>Higher Education’s Strategic Imperative</a:t>
            </a:r>
            <a:endParaRPr lang="en-US" sz="3800" dirty="0">
              <a:solidFill>
                <a:srgbClr val="A3792C"/>
              </a:solidFill>
              <a:latin typeface="Impact" pitchFamily="34" charset="0"/>
              <a:ea typeface="+mj-ea"/>
              <a:cs typeface="Impac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Purdue faculty by rank</a:t>
            </a:r>
            <a:endParaRPr lang="en-US" dirty="0"/>
          </a:p>
        </p:txBody>
      </p:sp>
      <p:sp>
        <p:nvSpPr>
          <p:cNvPr id="3" name="Content Placeholder 2"/>
          <p:cNvSpPr>
            <a:spLocks noGrp="1"/>
          </p:cNvSpPr>
          <p:nvPr>
            <p:ph idx="1"/>
          </p:nvPr>
        </p:nvSpPr>
        <p:spPr>
          <a:xfrm>
            <a:off x="457200" y="1764574"/>
            <a:ext cx="8229600" cy="4018178"/>
          </a:xfrm>
        </p:spPr>
        <p:txBody>
          <a:bodyPr/>
          <a:lstStyle/>
          <a:p>
            <a:pPr marL="0" lvl="1">
              <a:spcAft>
                <a:spcPts val="1200"/>
              </a:spcAft>
            </a:pPr>
            <a:r>
              <a:rPr lang="en-US" sz="2400" b="1" dirty="0"/>
              <a:t> </a:t>
            </a:r>
            <a:r>
              <a:rPr lang="en-US" sz="2400" b="1" dirty="0" smtClean="0"/>
              <a:t>	</a:t>
            </a:r>
          </a:p>
          <a:p>
            <a:pPr marL="0" lvl="1">
              <a:spcAft>
                <a:spcPts val="1200"/>
              </a:spcAft>
              <a:buFont typeface="Arial"/>
              <a:buChar char="•"/>
            </a:pPr>
            <a:endParaRPr lang="en-US" sz="2400" b="1" dirty="0"/>
          </a:p>
        </p:txBody>
      </p:sp>
      <p:pic>
        <p:nvPicPr>
          <p:cNvPr id="4" name="Picture 3"/>
          <p:cNvPicPr>
            <a:picLocks noChangeAspect="1"/>
          </p:cNvPicPr>
          <p:nvPr/>
        </p:nvPicPr>
        <p:blipFill>
          <a:blip r:embed="rId3" cstate="print"/>
          <a:stretch>
            <a:fillRect/>
          </a:stretch>
        </p:blipFill>
        <p:spPr>
          <a:xfrm>
            <a:off x="342640" y="4394976"/>
            <a:ext cx="2669496" cy="1782236"/>
          </a:xfrm>
          <a:prstGeom prst="rect">
            <a:avLst/>
          </a:prstGeom>
        </p:spPr>
      </p:pic>
      <p:pic>
        <p:nvPicPr>
          <p:cNvPr id="5" name="Picture 4" descr="professor.jpg"/>
          <p:cNvPicPr>
            <a:picLocks noChangeAspect="1"/>
          </p:cNvPicPr>
          <p:nvPr/>
        </p:nvPicPr>
        <p:blipFill>
          <a:blip r:embed="rId4" cstate="print"/>
          <a:stretch>
            <a:fillRect/>
          </a:stretch>
        </p:blipFill>
        <p:spPr>
          <a:xfrm>
            <a:off x="3003171" y="3954717"/>
            <a:ext cx="3334642" cy="2223094"/>
          </a:xfrm>
          <a:prstGeom prst="rect">
            <a:avLst/>
          </a:prstGeom>
        </p:spPr>
      </p:pic>
      <p:pic>
        <p:nvPicPr>
          <p:cNvPr id="6" name="Picture 5" descr="Negishi.pdf"/>
          <p:cNvPicPr>
            <a:picLocks noChangeAspect="1"/>
          </p:cNvPicPr>
          <p:nvPr/>
        </p:nvPicPr>
        <p:blipFill>
          <a:blip r:embed="rId5" cstate="print"/>
          <a:stretch>
            <a:fillRect/>
          </a:stretch>
        </p:blipFill>
        <p:spPr>
          <a:xfrm>
            <a:off x="6337813" y="3050448"/>
            <a:ext cx="2414976" cy="3125263"/>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537200841"/>
              </p:ext>
            </p:extLst>
          </p:nvPr>
        </p:nvGraphicFramePr>
        <p:xfrm>
          <a:off x="457200" y="1513546"/>
          <a:ext cx="6096000" cy="24942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Tenure</a:t>
                      </a:r>
                      <a:r>
                        <a:rPr lang="en-US" baseline="0" dirty="0" smtClean="0"/>
                        <a:t> Track Faculty</a:t>
                      </a:r>
                      <a:endParaRPr lang="en-US" dirty="0"/>
                    </a:p>
                  </a:txBody>
                  <a:tcPr/>
                </a:tc>
                <a:tc>
                  <a:txBody>
                    <a:bodyPr/>
                    <a:lstStyle/>
                    <a:p>
                      <a:r>
                        <a:rPr lang="en-US" dirty="0" smtClean="0"/>
                        <a:t>Clinical</a:t>
                      </a:r>
                      <a:r>
                        <a:rPr lang="en-US" baseline="0" dirty="0" smtClean="0"/>
                        <a:t> Faculty</a:t>
                      </a:r>
                      <a:endParaRPr lang="en-US" dirty="0"/>
                    </a:p>
                  </a:txBody>
                  <a:tcPr/>
                </a:tc>
              </a:tr>
              <a:tr h="370840">
                <a:tc>
                  <a:txBody>
                    <a:bodyPr/>
                    <a:lstStyle/>
                    <a:p>
                      <a:r>
                        <a:rPr lang="en-US" dirty="0" smtClean="0"/>
                        <a:t>Total</a:t>
                      </a:r>
                      <a:endParaRPr lang="en-US" dirty="0"/>
                    </a:p>
                  </a:txBody>
                  <a:tcPr/>
                </a:tc>
                <a:tc>
                  <a:txBody>
                    <a:bodyPr/>
                    <a:lstStyle/>
                    <a:p>
                      <a:r>
                        <a:rPr lang="en-US" dirty="0" smtClean="0"/>
                        <a:t>1,807</a:t>
                      </a:r>
                      <a:endParaRPr lang="en-US" dirty="0"/>
                    </a:p>
                  </a:txBody>
                  <a:tcPr/>
                </a:tc>
                <a:tc>
                  <a:txBody>
                    <a:bodyPr/>
                    <a:lstStyle/>
                    <a:p>
                      <a:r>
                        <a:rPr lang="en-US" dirty="0" smtClean="0"/>
                        <a:t>121</a:t>
                      </a:r>
                      <a:endParaRPr lang="en-US" dirty="0"/>
                    </a:p>
                  </a:txBody>
                  <a:tcPr/>
                </a:tc>
              </a:tr>
              <a:tr h="370840">
                <a:tc>
                  <a:txBody>
                    <a:bodyPr/>
                    <a:lstStyle/>
                    <a:p>
                      <a:r>
                        <a:rPr lang="en-US" dirty="0" smtClean="0"/>
                        <a:t>Assistant</a:t>
                      </a:r>
                      <a:endParaRPr lang="en-US" dirty="0"/>
                    </a:p>
                  </a:txBody>
                  <a:tcPr/>
                </a:tc>
                <a:tc>
                  <a:txBody>
                    <a:bodyPr/>
                    <a:lstStyle/>
                    <a:p>
                      <a:r>
                        <a:rPr lang="en-US" dirty="0" smtClean="0"/>
                        <a:t>352</a:t>
                      </a:r>
                      <a:endParaRPr lang="en-US" dirty="0"/>
                    </a:p>
                  </a:txBody>
                  <a:tcPr/>
                </a:tc>
                <a:tc>
                  <a:txBody>
                    <a:bodyPr/>
                    <a:lstStyle/>
                    <a:p>
                      <a:r>
                        <a:rPr lang="en-US" dirty="0" smtClean="0"/>
                        <a:t>71</a:t>
                      </a:r>
                      <a:endParaRPr lang="en-US" dirty="0"/>
                    </a:p>
                  </a:txBody>
                  <a:tcPr/>
                </a:tc>
              </a:tr>
              <a:tr h="370840">
                <a:tc>
                  <a:txBody>
                    <a:bodyPr/>
                    <a:lstStyle/>
                    <a:p>
                      <a:r>
                        <a:rPr lang="en-US" dirty="0" smtClean="0"/>
                        <a:t>Associate</a:t>
                      </a:r>
                      <a:endParaRPr lang="en-US" dirty="0"/>
                    </a:p>
                  </a:txBody>
                  <a:tcPr/>
                </a:tc>
                <a:tc>
                  <a:txBody>
                    <a:bodyPr/>
                    <a:lstStyle/>
                    <a:p>
                      <a:r>
                        <a:rPr lang="en-US" dirty="0" smtClean="0"/>
                        <a:t>556</a:t>
                      </a:r>
                      <a:endParaRPr lang="en-US" dirty="0"/>
                    </a:p>
                  </a:txBody>
                  <a:tcPr/>
                </a:tc>
                <a:tc>
                  <a:txBody>
                    <a:bodyPr/>
                    <a:lstStyle/>
                    <a:p>
                      <a:r>
                        <a:rPr lang="en-US" dirty="0" smtClean="0"/>
                        <a:t>36</a:t>
                      </a:r>
                      <a:endParaRPr lang="en-US" dirty="0"/>
                    </a:p>
                  </a:txBody>
                  <a:tcPr/>
                </a:tc>
              </a:tr>
              <a:tr h="370840">
                <a:tc>
                  <a:txBody>
                    <a:bodyPr/>
                    <a:lstStyle/>
                    <a:p>
                      <a:r>
                        <a:rPr lang="en-US" dirty="0" smtClean="0"/>
                        <a:t>Full</a:t>
                      </a:r>
                      <a:endParaRPr lang="en-US" dirty="0"/>
                    </a:p>
                  </a:txBody>
                  <a:tcPr/>
                </a:tc>
                <a:tc>
                  <a:txBody>
                    <a:bodyPr/>
                    <a:lstStyle/>
                    <a:p>
                      <a:r>
                        <a:rPr lang="en-US" dirty="0" smtClean="0"/>
                        <a:t>755</a:t>
                      </a:r>
                      <a:endParaRPr lang="en-US" dirty="0"/>
                    </a:p>
                  </a:txBody>
                  <a:tcPr/>
                </a:tc>
                <a:tc>
                  <a:txBody>
                    <a:bodyPr/>
                    <a:lstStyle/>
                    <a:p>
                      <a:r>
                        <a:rPr lang="en-US" dirty="0" smtClean="0"/>
                        <a:t>14</a:t>
                      </a:r>
                      <a:endParaRPr lang="en-US" dirty="0"/>
                    </a:p>
                  </a:txBody>
                  <a:tcPr/>
                </a:tc>
              </a:tr>
              <a:tr h="370840">
                <a:tc>
                  <a:txBody>
                    <a:bodyPr/>
                    <a:lstStyle/>
                    <a:p>
                      <a:r>
                        <a:rPr lang="en-US" dirty="0" smtClean="0"/>
                        <a:t>Deans</a:t>
                      </a:r>
                      <a:r>
                        <a:rPr lang="en-US" baseline="0" dirty="0" smtClean="0"/>
                        <a:t> and </a:t>
                      </a:r>
                      <a:r>
                        <a:rPr lang="en-US" dirty="0" smtClean="0"/>
                        <a:t>DHs</a:t>
                      </a:r>
                      <a:endParaRPr lang="en-US" dirty="0"/>
                    </a:p>
                  </a:txBody>
                  <a:tcPr/>
                </a:tc>
                <a:tc>
                  <a:txBody>
                    <a:bodyPr/>
                    <a:lstStyle/>
                    <a:p>
                      <a:r>
                        <a:rPr lang="en-US" dirty="0" smtClean="0"/>
                        <a:t>144</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545715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bwMode="auto">
          <a:xfrm>
            <a:off x="881063" y="724748"/>
            <a:ext cx="7772400" cy="1893887"/>
          </a:xfrm>
          <a:noFill/>
          <a:ln>
            <a:miter lim="800000"/>
            <a:headEnd/>
            <a:tailEnd/>
          </a:ln>
        </p:spPr>
        <p:txBody>
          <a:bodyPr vert="horz" wrap="none" numCol="1" anchorCtr="0" compatLnSpc="1">
            <a:prstTxWarp prst="textNoShape">
              <a:avLst/>
            </a:prstTxWarp>
          </a:bodyPr>
          <a:lstStyle/>
          <a:p>
            <a:r>
              <a:rPr lang="en-US" sz="5400" dirty="0" smtClean="0">
                <a:latin typeface="Impact" pitchFamily="34" charset="0"/>
              </a:rPr>
              <a:t>Purdue Tenure-Track</a:t>
            </a:r>
            <a:br>
              <a:rPr lang="en-US" sz="5400" dirty="0" smtClean="0">
                <a:latin typeface="Impact" pitchFamily="34" charset="0"/>
              </a:rPr>
            </a:br>
            <a:r>
              <a:rPr lang="en-US" sz="5400" dirty="0" smtClean="0">
                <a:latin typeface="Impact" pitchFamily="34" charset="0"/>
              </a:rPr>
              <a:t> Faculty by Rank </a:t>
            </a:r>
            <a:r>
              <a:rPr lang="en-US" sz="4000" dirty="0" smtClean="0">
                <a:latin typeface="Impact" pitchFamily="34" charset="0"/>
              </a:rPr>
              <a:t>2012-13	</a:t>
            </a:r>
            <a:r>
              <a:rPr lang="en-US" sz="5400" dirty="0" smtClean="0">
                <a:latin typeface="Impact" pitchFamily="34" charset="0"/>
              </a:rPr>
              <a:t/>
            </a:r>
            <a:br>
              <a:rPr lang="en-US" sz="5400" dirty="0" smtClean="0">
                <a:latin typeface="Impact" pitchFamily="34" charset="0"/>
              </a:rPr>
            </a:br>
            <a:r>
              <a:rPr lang="en-US" sz="6400" dirty="0" smtClean="0">
                <a:latin typeface="Impact" pitchFamily="34" charset="0"/>
              </a:rPr>
              <a:t/>
            </a:r>
            <a:br>
              <a:rPr lang="en-US" sz="6400" dirty="0" smtClean="0">
                <a:latin typeface="Impact" pitchFamily="34" charset="0"/>
              </a:rPr>
            </a:br>
            <a:endParaRPr lang="en-US" dirty="0" smtClean="0">
              <a:latin typeface="Impact" pitchFamily="34" charset="0"/>
            </a:endParaRPr>
          </a:p>
        </p:txBody>
      </p:sp>
      <p:sp>
        <p:nvSpPr>
          <p:cNvPr id="6" name="TextBox 5"/>
          <p:cNvSpPr txBox="1"/>
          <p:nvPr/>
        </p:nvSpPr>
        <p:spPr>
          <a:xfrm>
            <a:off x="855663" y="2618636"/>
            <a:ext cx="7056437" cy="550970"/>
          </a:xfrm>
          <a:prstGeom prst="rect">
            <a:avLst/>
          </a:prstGeom>
          <a:noFill/>
        </p:spPr>
        <p:txBody>
          <a:bodyPr wrap="none" lIns="0" bIns="0"/>
          <a:lstStyle/>
          <a:p>
            <a:pPr fontAlgn="auto">
              <a:lnSpc>
                <a:spcPts val="5000"/>
              </a:lnSpc>
              <a:spcBef>
                <a:spcPts val="0"/>
              </a:spcBef>
              <a:spcAft>
                <a:spcPts val="3200"/>
              </a:spcAft>
              <a:defRPr/>
            </a:pPr>
            <a:endParaRPr lang="en-US" sz="9800" cap="all" spc="90" dirty="0">
              <a:solidFill>
                <a:srgbClr val="856024"/>
              </a:solidFill>
              <a:latin typeface="Impact"/>
            </a:endParaRPr>
          </a:p>
        </p:txBody>
      </p:sp>
      <p:pic>
        <p:nvPicPr>
          <p:cNvPr id="8" name="Picture 10" descr="http://news.uns.purdue.edu/images/2012/lelievre-lab02.jpg"/>
          <p:cNvPicPr>
            <a:picLocks noChangeAspect="1" noChangeArrowheads="1"/>
          </p:cNvPicPr>
          <p:nvPr/>
        </p:nvPicPr>
        <p:blipFill>
          <a:blip r:embed="rId3"/>
          <a:srcRect/>
          <a:stretch>
            <a:fillRect/>
          </a:stretch>
        </p:blipFill>
        <p:spPr bwMode="auto">
          <a:xfrm>
            <a:off x="7522979" y="942728"/>
            <a:ext cx="1621021" cy="1340529"/>
          </a:xfrm>
          <a:prstGeom prst="rect">
            <a:avLst/>
          </a:prstGeom>
          <a:noFill/>
        </p:spPr>
      </p:pic>
      <p:graphicFrame>
        <p:nvGraphicFramePr>
          <p:cNvPr id="16" name="Chart 15"/>
          <p:cNvGraphicFramePr>
            <a:graphicFrameLocks/>
          </p:cNvGraphicFramePr>
          <p:nvPr>
            <p:extLst>
              <p:ext uri="{D42A27DB-BD31-4B8C-83A1-F6EECF244321}">
                <p14:modId xmlns:p14="http://schemas.microsoft.com/office/powerpoint/2010/main" val="777955381"/>
              </p:ext>
            </p:extLst>
          </p:nvPr>
        </p:nvGraphicFramePr>
        <p:xfrm>
          <a:off x="425004" y="2781836"/>
          <a:ext cx="5048518" cy="3747753"/>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descr="nadiaBrow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8091" y="2283257"/>
            <a:ext cx="2224791" cy="1284739"/>
          </a:xfrm>
          <a:prstGeom prst="rect">
            <a:avLst/>
          </a:prstGeom>
        </p:spPr>
      </p:pic>
      <p:pic>
        <p:nvPicPr>
          <p:cNvPr id="3" name="Picture 2" descr="valeriaSinclair-Chapman.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5692" y="5137288"/>
            <a:ext cx="2525407" cy="1615340"/>
          </a:xfrm>
          <a:prstGeom prst="rect">
            <a:avLst/>
          </a:prstGeom>
        </p:spPr>
      </p:pic>
      <p:pic>
        <p:nvPicPr>
          <p:cNvPr id="4" name="Picture 3" descr="wirth-mj1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9068" y="5137288"/>
            <a:ext cx="1153814" cy="1615340"/>
          </a:xfrm>
          <a:prstGeom prst="rect">
            <a:avLst/>
          </a:prstGeom>
        </p:spPr>
      </p:pic>
      <p:pic>
        <p:nvPicPr>
          <p:cNvPr id="7" name="Picture 6" descr="PYFA11.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93692" y="3567996"/>
            <a:ext cx="2303501" cy="1569292"/>
          </a:xfrm>
          <a:prstGeom prst="rect">
            <a:avLst/>
          </a:prstGeom>
        </p:spPr>
      </p:pic>
      <p:pic>
        <p:nvPicPr>
          <p:cNvPr id="9" name="Picture 8" descr="reedwillie20070821.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11099" y="3567996"/>
            <a:ext cx="1021783" cy="1569292"/>
          </a:xfrm>
          <a:prstGeom prst="rect">
            <a:avLst/>
          </a:prstGeom>
        </p:spPr>
      </p:pic>
      <p:pic>
        <p:nvPicPr>
          <p:cNvPr id="14" name="Picture 13" descr="carlson-b13.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23705" y="942728"/>
            <a:ext cx="839176" cy="1340529"/>
          </a:xfrm>
          <a:prstGeom prst="rect">
            <a:avLst/>
          </a:prstGeom>
        </p:spPr>
      </p:pic>
      <p:graphicFrame>
        <p:nvGraphicFramePr>
          <p:cNvPr id="18" name="Chart 17"/>
          <p:cNvGraphicFramePr>
            <a:graphicFrameLocks/>
          </p:cNvGraphicFramePr>
          <p:nvPr>
            <p:extLst>
              <p:ext uri="{D42A27DB-BD31-4B8C-83A1-F6EECF244321}">
                <p14:modId xmlns:p14="http://schemas.microsoft.com/office/powerpoint/2010/main" val="2829841346"/>
              </p:ext>
            </p:extLst>
          </p:nvPr>
        </p:nvGraphicFramePr>
        <p:xfrm>
          <a:off x="425004" y="2781835"/>
          <a:ext cx="5048518" cy="3747753"/>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bwMode="auto">
          <a:xfrm>
            <a:off x="881063" y="724748"/>
            <a:ext cx="7772400" cy="1893887"/>
          </a:xfrm>
          <a:noFill/>
          <a:ln>
            <a:miter lim="800000"/>
            <a:headEnd/>
            <a:tailEnd/>
          </a:ln>
        </p:spPr>
        <p:txBody>
          <a:bodyPr vert="horz" wrap="none" numCol="1" anchorCtr="0" compatLnSpc="1">
            <a:prstTxWarp prst="textNoShape">
              <a:avLst/>
            </a:prstTxWarp>
          </a:bodyPr>
          <a:lstStyle/>
          <a:p>
            <a:r>
              <a:rPr lang="en-US" sz="5400" dirty="0" smtClean="0">
                <a:latin typeface="Impact" pitchFamily="34" charset="0"/>
              </a:rPr>
              <a:t>Tenure-Track Faculty</a:t>
            </a:r>
            <a:br>
              <a:rPr lang="en-US" sz="5400" dirty="0" smtClean="0">
                <a:latin typeface="Impact" pitchFamily="34" charset="0"/>
              </a:rPr>
            </a:br>
            <a:r>
              <a:rPr lang="en-US" sz="5400" dirty="0" smtClean="0">
                <a:latin typeface="Impact" pitchFamily="34" charset="0"/>
              </a:rPr>
              <a:t> </a:t>
            </a:r>
            <a:r>
              <a:rPr lang="en-US" sz="4000" dirty="0" smtClean="0">
                <a:latin typeface="Impact" pitchFamily="34" charset="0"/>
              </a:rPr>
              <a:t>2012-13</a:t>
            </a:r>
            <a:r>
              <a:rPr lang="en-US" sz="5400" dirty="0" smtClean="0">
                <a:latin typeface="Impact" pitchFamily="34" charset="0"/>
              </a:rPr>
              <a:t/>
            </a:r>
            <a:br>
              <a:rPr lang="en-US" sz="5400" dirty="0" smtClean="0">
                <a:latin typeface="Impact" pitchFamily="34" charset="0"/>
              </a:rPr>
            </a:br>
            <a:r>
              <a:rPr lang="en-US" sz="6400" dirty="0" smtClean="0">
                <a:latin typeface="Impact" pitchFamily="34" charset="0"/>
              </a:rPr>
              <a:t/>
            </a:r>
            <a:br>
              <a:rPr lang="en-US" sz="6400" dirty="0" smtClean="0">
                <a:latin typeface="Impact" pitchFamily="34" charset="0"/>
              </a:rPr>
            </a:br>
            <a:endParaRPr lang="en-US" dirty="0" smtClean="0">
              <a:latin typeface="Impact" pitchFamily="34" charset="0"/>
            </a:endParaRPr>
          </a:p>
        </p:txBody>
      </p:sp>
      <p:sp>
        <p:nvSpPr>
          <p:cNvPr id="6" name="TextBox 5"/>
          <p:cNvSpPr txBox="1"/>
          <p:nvPr/>
        </p:nvSpPr>
        <p:spPr>
          <a:xfrm>
            <a:off x="855663" y="2618636"/>
            <a:ext cx="7056437" cy="550970"/>
          </a:xfrm>
          <a:prstGeom prst="rect">
            <a:avLst/>
          </a:prstGeom>
          <a:noFill/>
        </p:spPr>
        <p:txBody>
          <a:bodyPr wrap="none" lIns="0" bIns="0"/>
          <a:lstStyle/>
          <a:p>
            <a:pPr fontAlgn="auto">
              <a:lnSpc>
                <a:spcPts val="5000"/>
              </a:lnSpc>
              <a:spcBef>
                <a:spcPts val="0"/>
              </a:spcBef>
              <a:spcAft>
                <a:spcPts val="3200"/>
              </a:spcAft>
              <a:defRPr/>
            </a:pPr>
            <a:endParaRPr lang="en-US" sz="9800" cap="all" spc="90" dirty="0">
              <a:solidFill>
                <a:srgbClr val="856024"/>
              </a:solidFill>
              <a:latin typeface="Impact"/>
            </a:endParaRPr>
          </a:p>
        </p:txBody>
      </p:sp>
      <p:graphicFrame>
        <p:nvGraphicFramePr>
          <p:cNvPr id="5" name="Chart 4"/>
          <p:cNvGraphicFramePr>
            <a:graphicFrameLocks/>
          </p:cNvGraphicFramePr>
          <p:nvPr>
            <p:extLst>
              <p:ext uri="{D42A27DB-BD31-4B8C-83A1-F6EECF244321}">
                <p14:modId xmlns:p14="http://schemas.microsoft.com/office/powerpoint/2010/main" val="31622426"/>
              </p:ext>
            </p:extLst>
          </p:nvPr>
        </p:nvGraphicFramePr>
        <p:xfrm>
          <a:off x="1297379" y="2330824"/>
          <a:ext cx="5563123" cy="40191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9036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Promotion and Tenure</a:t>
            </a:r>
            <a:endParaRPr lang="en-US" dirty="0"/>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10969B1A-CB2A-294A-8295-102947EA806E}" type="slidenum">
              <a:rPr lang="en-US" smtClean="0"/>
              <a:pPr/>
              <a:t>5</a:t>
            </a:fld>
            <a:endParaRPr lang="en-US"/>
          </a:p>
        </p:txBody>
      </p:sp>
      <p:sp>
        <p:nvSpPr>
          <p:cNvPr id="6" name="Rectangle 5"/>
          <p:cNvSpPr/>
          <p:nvPr/>
        </p:nvSpPr>
        <p:spPr>
          <a:xfrm>
            <a:off x="457200" y="1720838"/>
            <a:ext cx="8097982" cy="4524315"/>
          </a:xfrm>
          <a:prstGeom prst="rect">
            <a:avLst/>
          </a:prstGeom>
        </p:spPr>
        <p:txBody>
          <a:bodyPr wrap="square">
            <a:spAutoFit/>
          </a:bodyPr>
          <a:lstStyle/>
          <a:p>
            <a:pPr marL="171450" indent="-171450">
              <a:buFont typeface="Arial"/>
              <a:buChar char="•"/>
            </a:pPr>
            <a:r>
              <a:rPr lang="en-US" sz="2400" b="1" dirty="0">
                <a:latin typeface="Arial"/>
                <a:ea typeface="Arial"/>
                <a:cs typeface="Arial"/>
              </a:rPr>
              <a:t>One of the strongest predictors of pre-tenure faculty satisfaction and success is understanding the promotion and tenure process. </a:t>
            </a:r>
          </a:p>
          <a:p>
            <a:pPr marL="171450" indent="-171450">
              <a:buFont typeface="Arial"/>
              <a:buChar char="•"/>
            </a:pPr>
            <a:r>
              <a:rPr lang="en-US" sz="2400" b="1" dirty="0">
                <a:latin typeface="Arial"/>
                <a:ea typeface="Arial"/>
                <a:cs typeface="Arial"/>
              </a:rPr>
              <a:t>
At Purdue, the process is described in Executive Memorandum B-48, Section II and in Provost’s </a:t>
            </a:r>
            <a:r>
              <a:rPr lang="en-US" sz="2400" b="1" dirty="0" smtClean="0">
                <a:latin typeface="Arial"/>
                <a:ea typeface="Arial"/>
                <a:cs typeface="Arial"/>
              </a:rPr>
              <a:t>Letter</a:t>
            </a:r>
          </a:p>
          <a:p>
            <a:endParaRPr lang="en-US" sz="2400" b="1" dirty="0">
              <a:latin typeface="Arial"/>
              <a:ea typeface="Arial"/>
              <a:cs typeface="Arial"/>
            </a:endParaRPr>
          </a:p>
          <a:p>
            <a:pPr marL="171450" indent="-171450">
              <a:buFont typeface="Arial"/>
              <a:buChar char="•"/>
            </a:pPr>
            <a:r>
              <a:rPr lang="en-US" sz="2400" b="1" dirty="0">
                <a:latin typeface="Arial"/>
                <a:ea typeface="Arial"/>
                <a:cs typeface="Arial"/>
                <a:hlinkClick r:id="rId3"/>
              </a:rPr>
              <a:t>http://www.purdue.edu/provost/faculty/</a:t>
            </a:r>
            <a:r>
              <a:rPr lang="en-US" sz="2400" b="1" dirty="0" smtClean="0">
                <a:latin typeface="Arial"/>
                <a:ea typeface="Arial"/>
                <a:cs typeface="Arial"/>
                <a:hlinkClick r:id="rId3"/>
              </a:rPr>
              <a:t>promotion.html</a:t>
            </a:r>
            <a:endParaRPr lang="en-US" sz="2400" b="1" dirty="0" smtClean="0">
              <a:latin typeface="Arial"/>
              <a:ea typeface="Arial"/>
              <a:cs typeface="Arial"/>
            </a:endParaRPr>
          </a:p>
          <a:p>
            <a:endParaRPr lang="en-US" sz="2400" b="1" dirty="0">
              <a:latin typeface="Arial"/>
              <a:ea typeface="Arial"/>
              <a:cs typeface="Arial"/>
            </a:endParaRPr>
          </a:p>
          <a:p>
            <a:pPr marL="171450" indent="-171450">
              <a:buFont typeface="Arial"/>
              <a:buChar char="•"/>
            </a:pPr>
            <a:r>
              <a:rPr lang="en-US" sz="2400" b="1" dirty="0" smtClean="0"/>
              <a:t>An </a:t>
            </a:r>
            <a:r>
              <a:rPr lang="en-US" sz="2400" b="1" dirty="0"/>
              <a:t>updated Promotion and Tenure Policy is under development.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Tenure at Purdue</a:t>
            </a:r>
            <a:endParaRPr lang="en-US" dirty="0"/>
          </a:p>
        </p:txBody>
      </p:sp>
      <p:sp>
        <p:nvSpPr>
          <p:cNvPr id="3" name="Content Placeholder 2"/>
          <p:cNvSpPr>
            <a:spLocks noGrp="1"/>
          </p:cNvSpPr>
          <p:nvPr>
            <p:ph idx="1"/>
          </p:nvPr>
        </p:nvSpPr>
        <p:spPr/>
        <p:txBody>
          <a:bodyPr>
            <a:normAutofit/>
          </a:bodyPr>
          <a:lstStyle/>
          <a:p>
            <a:pPr>
              <a:buNone/>
            </a:pPr>
            <a:r>
              <a:rPr lang="en-US" b="1" dirty="0" smtClean="0"/>
              <a:t>“</a:t>
            </a:r>
            <a:r>
              <a:rPr lang="en-US" sz="2400" b="1" dirty="0" smtClean="0"/>
              <a:t>…to be considered for promotion, a faculty member should have demonstrated excellence and scholarly productivity in at least one of these areas.  Ordinarily, strength should be manifest in more than one of these areas.”</a:t>
            </a:r>
          </a:p>
          <a:p>
            <a:pPr>
              <a:buNone/>
            </a:pPr>
            <a:endParaRPr lang="en-US" sz="2400" b="1" dirty="0" smtClean="0"/>
          </a:p>
          <a:p>
            <a:pPr marL="508000" indent="3175">
              <a:buFont typeface="Wingdings" charset="2"/>
              <a:buChar char="q"/>
            </a:pPr>
            <a:r>
              <a:rPr lang="en-US" sz="2400" b="1" dirty="0" smtClean="0"/>
              <a:t>   Learning (teaching)</a:t>
            </a:r>
          </a:p>
          <a:p>
            <a:pPr marL="1025525" indent="-504825">
              <a:buFont typeface="Wingdings" charset="2"/>
              <a:buChar char="q"/>
            </a:pPr>
            <a:r>
              <a:rPr lang="en-US" sz="2400" b="1" dirty="0" smtClean="0"/>
              <a:t>Engagement (dept., profession, university, 	 community, state, world) </a:t>
            </a:r>
          </a:p>
          <a:p>
            <a:pPr marL="508000" indent="3175">
              <a:buFont typeface="Wingdings" charset="2"/>
              <a:buChar char="q"/>
            </a:pPr>
            <a:r>
              <a:rPr lang="en-US" sz="2400" b="1" dirty="0" smtClean="0"/>
              <a:t>   Discovery (research)  </a:t>
            </a:r>
            <a:endParaRPr lang="en-US" sz="2400" b="1" dirty="0"/>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10969B1A-CB2A-294A-8295-102947EA806E}"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Tenure at Purdue</a:t>
            </a:r>
            <a:endParaRPr lang="en-US" dirty="0"/>
          </a:p>
        </p:txBody>
      </p:sp>
      <p:sp>
        <p:nvSpPr>
          <p:cNvPr id="3" name="Content Placeholder 2"/>
          <p:cNvSpPr>
            <a:spLocks noGrp="1"/>
          </p:cNvSpPr>
          <p:nvPr>
            <p:ph idx="1"/>
          </p:nvPr>
        </p:nvSpPr>
        <p:spPr>
          <a:prstGeom prst="rect">
            <a:avLst/>
          </a:prstGeom>
        </p:spPr>
        <p:txBody>
          <a:bodyPr/>
          <a:lstStyle/>
          <a:p>
            <a:pPr marL="285750" indent="-285750">
              <a:buFont typeface="Arial" pitchFamily="34" charset="0"/>
              <a:buChar char="•"/>
            </a:pPr>
            <a:r>
              <a:rPr lang="en-US" sz="2400" b="1" dirty="0" smtClean="0"/>
              <a:t>To receive tenure, “a successful candidate should have a significant record of accomplishment as a faculty member and show promise of continued professional growth and recognition.”</a:t>
            </a:r>
          </a:p>
          <a:p>
            <a:pPr marL="285750" indent="-285750">
              <a:buFont typeface="Arial" pitchFamily="34" charset="0"/>
              <a:buChar char="•"/>
            </a:pPr>
            <a:endParaRPr lang="en-US" sz="2400" b="1" dirty="0" smtClean="0"/>
          </a:p>
          <a:p>
            <a:pPr marL="285750" indent="-285750">
              <a:buFont typeface="Arial" pitchFamily="34" charset="0"/>
              <a:buChar char="•"/>
            </a:pPr>
            <a:r>
              <a:rPr lang="en-US" sz="2400" b="1" dirty="0" smtClean="0"/>
              <a:t>Candidates are considered on “standards appropriate for the nominee’s discipline and the University’s criteria for promotion.”</a:t>
            </a:r>
            <a:endParaRPr lang="en-US" sz="2400" b="1" dirty="0"/>
          </a:p>
        </p:txBody>
      </p:sp>
      <p:sp>
        <p:nvSpPr>
          <p:cNvPr id="4" name="Slide Number Placeholder 3"/>
          <p:cNvSpPr>
            <a:spLocks noGrp="1"/>
          </p:cNvSpPr>
          <p:nvPr>
            <p:ph type="sldNum" sz="quarter" idx="4294967295"/>
          </p:nvPr>
        </p:nvSpPr>
        <p:spPr>
          <a:xfrm>
            <a:off x="8470676" y="6344367"/>
            <a:ext cx="476085" cy="365125"/>
          </a:xfrm>
          <a:prstGeom prst="rect">
            <a:avLst/>
          </a:prstGeom>
        </p:spPr>
        <p:txBody>
          <a:bodyPr/>
          <a:lstStyle/>
          <a:p>
            <a:fld id="{10969B1A-CB2A-294A-8295-102947EA806E}" type="slidenum">
              <a:rPr lang="en-US" smtClean="0"/>
              <a:pPr/>
              <a:t>7</a:t>
            </a:fld>
            <a:endParaRPr lang="en-US"/>
          </a:p>
        </p:txBody>
      </p:sp>
    </p:spTree>
    <p:extLst>
      <p:ext uri="{BB962C8B-B14F-4D97-AF65-F5344CB8AC3E}">
        <p14:creationId xmlns:p14="http://schemas.microsoft.com/office/powerpoint/2010/main" val="2969815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Tenure at Purdue: 2012-2013</a:t>
            </a:r>
            <a:endParaRPr lang="en-US" dirty="0"/>
          </a:p>
        </p:txBody>
      </p:sp>
      <p:sp>
        <p:nvSpPr>
          <p:cNvPr id="3" name="Content Placeholder 2"/>
          <p:cNvSpPr>
            <a:spLocks noGrp="1"/>
          </p:cNvSpPr>
          <p:nvPr>
            <p:ph idx="1"/>
          </p:nvPr>
        </p:nvSpPr>
        <p:spPr/>
        <p:txBody>
          <a:bodyPr>
            <a:normAutofit/>
          </a:bodyPr>
          <a:lstStyle/>
          <a:p>
            <a:pPr marL="342900" indent="-342900">
              <a:buFont typeface="Arial"/>
              <a:buChar char="•"/>
            </a:pPr>
            <a:r>
              <a:rPr lang="en-US" sz="2400" dirty="0" smtClean="0"/>
              <a:t>Of all tenure track candidates considered at all levels, 91% (98) were promoted in 2012-2013. </a:t>
            </a:r>
          </a:p>
          <a:p>
            <a:pPr marL="342900" indent="-342900">
              <a:buFont typeface="Arial"/>
              <a:buChar char="•"/>
            </a:pPr>
            <a:endParaRPr lang="en-US" sz="2400" dirty="0"/>
          </a:p>
          <a:p>
            <a:pPr marL="342900" indent="-342900">
              <a:buFont typeface="Arial"/>
              <a:buChar char="•"/>
            </a:pPr>
            <a:r>
              <a:rPr lang="en-US" sz="2400" dirty="0"/>
              <a:t>In addition, 6 associate clinical and 3 associate research faculty were successfully </a:t>
            </a:r>
            <a:r>
              <a:rPr lang="en-US" sz="2400" dirty="0" smtClean="0"/>
              <a:t>promoted. </a:t>
            </a:r>
          </a:p>
          <a:p>
            <a:endParaRPr lang="en-US" sz="2400" dirty="0"/>
          </a:p>
          <a:p>
            <a:r>
              <a:rPr lang="en-US" sz="2400" dirty="0" smtClean="0"/>
              <a:t>	</a:t>
            </a:r>
            <a:endParaRPr lang="en-US" sz="2400" b="1" dirty="0"/>
          </a:p>
        </p:txBody>
      </p:sp>
      <p:sp>
        <p:nvSpPr>
          <p:cNvPr id="4" name="Slide Number Placeholder 3"/>
          <p:cNvSpPr>
            <a:spLocks noGrp="1"/>
          </p:cNvSpPr>
          <p:nvPr>
            <p:ph type="sldNum" sz="quarter" idx="4294967295"/>
          </p:nvPr>
        </p:nvSpPr>
        <p:spPr>
          <a:xfrm>
            <a:off x="8204396" y="6476999"/>
            <a:ext cx="733864" cy="274320"/>
          </a:xfrm>
          <a:prstGeom prst="rect">
            <a:avLst/>
          </a:prstGeom>
        </p:spPr>
        <p:txBody>
          <a:bodyPr/>
          <a:lstStyle/>
          <a:p>
            <a:fld id="{10969B1A-CB2A-294A-8295-102947EA806E}" type="slidenum">
              <a:rPr lang="en-US" smtClean="0"/>
              <a:pPr/>
              <a:t>8</a:t>
            </a:fld>
            <a:endParaRPr lang="en-US"/>
          </a:p>
        </p:txBody>
      </p:sp>
    </p:spTree>
    <p:extLst>
      <p:ext uri="{BB962C8B-B14F-4D97-AF65-F5344CB8AC3E}">
        <p14:creationId xmlns:p14="http://schemas.microsoft.com/office/powerpoint/2010/main" val="414750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657"/>
            <a:ext cx="8585200" cy="1014953"/>
          </a:xfrm>
        </p:spPr>
        <p:txBody>
          <a:bodyPr/>
          <a:lstStyle/>
          <a:p>
            <a:r>
              <a:rPr lang="en-US" dirty="0" smtClean="0"/>
              <a:t>2013 </a:t>
            </a:r>
            <a:r>
              <a:rPr lang="en-US" dirty="0"/>
              <a:t>Faculty Promotion and Tenure </a:t>
            </a:r>
            <a:br>
              <a:rPr lang="en-US" dirty="0"/>
            </a:br>
            <a:r>
              <a:rPr lang="en-US" dirty="0"/>
              <a:t>by Major Area of </a:t>
            </a:r>
            <a:r>
              <a:rPr lang="en-US" dirty="0" smtClean="0"/>
              <a:t>Focus (# of people)</a:t>
            </a:r>
            <a:endParaRPr lang="en-US" dirty="0"/>
          </a:p>
        </p:txBody>
      </p:sp>
      <p:pic>
        <p:nvPicPr>
          <p:cNvPr id="5" name="Content Placeholder 4"/>
          <p:cNvPicPr>
            <a:picLocks noGrp="1" noChangeAspect="1" noChangeArrowheads="1"/>
            <a:extLst>
              <a:ext uri="{84589F7E-364E-4C9E-8A38-B11213B215E9}">
                <a14:cameraTool xmlns:a14="http://schemas.microsoft.com/office/drawing/2010/main" cellRange="$A$1:$D$4"/>
              </a:ext>
            </a:extLst>
          </p:cNvPicPr>
          <p:nvPr>
            <p:ph idx="1"/>
          </p:nvPr>
        </p:nvPicPr>
        <p:blipFill>
          <a:blip r:embed="rId3"/>
          <a:srcRect/>
          <a:stretch>
            <a:fillRect/>
          </a:stretch>
        </p:blipFill>
        <p:spPr bwMode="auto">
          <a:xfrm>
            <a:off x="457200" y="1809633"/>
            <a:ext cx="5885888" cy="1446820"/>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pic>
        <p:nvPicPr>
          <p:cNvPr id="7" name="Picture 6"/>
          <p:cNvPicPr>
            <a:picLocks noChangeAspect="1" noChangeArrowheads="1"/>
            <a:extLst>
              <a:ext uri="{84589F7E-364E-4C9E-8A38-B11213B215E9}">
                <a14:cameraTool xmlns:a14="http://schemas.microsoft.com/office/drawing/2010/main" cellRange="$A$6:$E$9"/>
              </a:ext>
            </a:extLst>
          </p:cNvPicPr>
          <p:nvPr/>
        </p:nvPicPr>
        <p:blipFill>
          <a:blip r:embed="rId4"/>
          <a:srcRect/>
          <a:stretch>
            <a:fillRect/>
          </a:stretch>
        </p:blipFill>
        <p:spPr bwMode="auto">
          <a:xfrm>
            <a:off x="448322" y="3416491"/>
            <a:ext cx="7328347" cy="1819275"/>
          </a:xfrm>
          <a:prstGeom prst="rect">
            <a:avLst/>
          </a:prstGeom>
          <a:solidFill>
            <a:srgbClr xmlns:mc="http://schemas.openxmlformats.org/markup-compatibility/2006" xmlns:a14="http://schemas.microsoft.com/office/drawing/2010/main" val="FFFFFF" mc:Ignorable="a14" a14:legacySpreadsheetColorIndex="9"/>
          </a:solidFill>
          <a:ln w="9525">
            <a:solidFill>
              <a:srgbClr xmlns:mc="http://schemas.openxmlformats.org/markup-compatibility/2006" xmlns:a14="http://schemas.microsoft.com/office/drawing/2010/main" val="000000" mc:Ignorable="a14" a14:legacySpreadsheetColorIndex="64"/>
            </a:solidFill>
            <a:miter lim="800000"/>
            <a:headEnd/>
            <a:tailEnd/>
          </a:ln>
        </p:spPr>
      </p:pic>
      <p:sp>
        <p:nvSpPr>
          <p:cNvPr id="3" name="TextBox 2"/>
          <p:cNvSpPr txBox="1"/>
          <p:nvPr/>
        </p:nvSpPr>
        <p:spPr>
          <a:xfrm>
            <a:off x="2661314" y="2524628"/>
            <a:ext cx="477672" cy="338554"/>
          </a:xfrm>
          <a:prstGeom prst="rect">
            <a:avLst/>
          </a:prstGeom>
          <a:solidFill>
            <a:schemeClr val="bg1"/>
          </a:solidFill>
        </p:spPr>
        <p:txBody>
          <a:bodyPr wrap="square" rtlCol="0">
            <a:spAutoFit/>
          </a:bodyPr>
          <a:lstStyle/>
          <a:p>
            <a:r>
              <a:rPr lang="en-US" sz="1600" dirty="0" smtClean="0"/>
              <a:t>29</a:t>
            </a:r>
            <a:endParaRPr lang="en-US" sz="1600" dirty="0"/>
          </a:p>
        </p:txBody>
      </p:sp>
      <p:sp>
        <p:nvSpPr>
          <p:cNvPr id="6" name="TextBox 5"/>
          <p:cNvSpPr txBox="1"/>
          <p:nvPr/>
        </p:nvSpPr>
        <p:spPr>
          <a:xfrm>
            <a:off x="2647459" y="2524628"/>
            <a:ext cx="477672" cy="338554"/>
          </a:xfrm>
          <a:prstGeom prst="rect">
            <a:avLst/>
          </a:prstGeom>
          <a:solidFill>
            <a:schemeClr val="bg1"/>
          </a:solidFill>
        </p:spPr>
        <p:txBody>
          <a:bodyPr wrap="square" rtlCol="0">
            <a:spAutoFit/>
          </a:bodyPr>
          <a:lstStyle/>
          <a:p>
            <a:r>
              <a:rPr lang="en-US" sz="1600" dirty="0" smtClean="0"/>
              <a:t>29</a:t>
            </a:r>
            <a:endParaRPr lang="en-US" sz="1600" dirty="0"/>
          </a:p>
        </p:txBody>
      </p:sp>
      <p:sp>
        <p:nvSpPr>
          <p:cNvPr id="8" name="TextBox 7"/>
          <p:cNvSpPr txBox="1"/>
          <p:nvPr/>
        </p:nvSpPr>
        <p:spPr>
          <a:xfrm>
            <a:off x="4046770" y="2527728"/>
            <a:ext cx="477672" cy="338554"/>
          </a:xfrm>
          <a:prstGeom prst="rect">
            <a:avLst/>
          </a:prstGeom>
          <a:solidFill>
            <a:schemeClr val="bg1"/>
          </a:solidFill>
        </p:spPr>
        <p:txBody>
          <a:bodyPr wrap="square" rtlCol="0">
            <a:spAutoFit/>
          </a:bodyPr>
          <a:lstStyle/>
          <a:p>
            <a:pPr algn="ctr"/>
            <a:r>
              <a:rPr lang="en-US" sz="1600" dirty="0" smtClean="0"/>
              <a:t>3</a:t>
            </a:r>
            <a:endParaRPr lang="en-US" sz="1600" dirty="0"/>
          </a:p>
        </p:txBody>
      </p:sp>
      <p:sp>
        <p:nvSpPr>
          <p:cNvPr id="9" name="TextBox 8"/>
          <p:cNvSpPr txBox="1"/>
          <p:nvPr/>
        </p:nvSpPr>
        <p:spPr>
          <a:xfrm>
            <a:off x="5446079" y="2533848"/>
            <a:ext cx="477672" cy="338554"/>
          </a:xfrm>
          <a:prstGeom prst="rect">
            <a:avLst/>
          </a:prstGeom>
          <a:solidFill>
            <a:schemeClr val="bg1"/>
          </a:solidFill>
        </p:spPr>
        <p:txBody>
          <a:bodyPr wrap="square" rtlCol="0">
            <a:spAutoFit/>
          </a:bodyPr>
          <a:lstStyle/>
          <a:p>
            <a:pPr algn="ctr"/>
            <a:r>
              <a:rPr lang="en-US" sz="1600" dirty="0" smtClean="0"/>
              <a:t>4</a:t>
            </a:r>
            <a:endParaRPr lang="en-US" sz="1600" dirty="0"/>
          </a:p>
        </p:txBody>
      </p:sp>
      <p:sp>
        <p:nvSpPr>
          <p:cNvPr id="10" name="TextBox 9"/>
          <p:cNvSpPr txBox="1"/>
          <p:nvPr/>
        </p:nvSpPr>
        <p:spPr>
          <a:xfrm>
            <a:off x="2597419" y="2875503"/>
            <a:ext cx="477672" cy="338554"/>
          </a:xfrm>
          <a:prstGeom prst="rect">
            <a:avLst/>
          </a:prstGeom>
          <a:solidFill>
            <a:schemeClr val="bg1"/>
          </a:solidFill>
        </p:spPr>
        <p:txBody>
          <a:bodyPr wrap="square" rtlCol="0">
            <a:spAutoFit/>
          </a:bodyPr>
          <a:lstStyle/>
          <a:p>
            <a:pPr algn="ctr"/>
            <a:r>
              <a:rPr lang="en-US" sz="1600" dirty="0" smtClean="0"/>
              <a:t>48</a:t>
            </a:r>
            <a:endParaRPr lang="en-US" sz="1600" dirty="0"/>
          </a:p>
        </p:txBody>
      </p:sp>
      <p:sp>
        <p:nvSpPr>
          <p:cNvPr id="11" name="TextBox 10"/>
          <p:cNvSpPr txBox="1"/>
          <p:nvPr/>
        </p:nvSpPr>
        <p:spPr>
          <a:xfrm>
            <a:off x="4046770" y="2877032"/>
            <a:ext cx="477672" cy="338554"/>
          </a:xfrm>
          <a:prstGeom prst="rect">
            <a:avLst/>
          </a:prstGeom>
          <a:solidFill>
            <a:schemeClr val="bg1"/>
          </a:solidFill>
        </p:spPr>
        <p:txBody>
          <a:bodyPr wrap="square" rtlCol="0">
            <a:spAutoFit/>
          </a:bodyPr>
          <a:lstStyle/>
          <a:p>
            <a:pPr algn="ctr"/>
            <a:r>
              <a:rPr lang="en-US" sz="1600" dirty="0" smtClean="0"/>
              <a:t>1</a:t>
            </a:r>
            <a:endParaRPr lang="en-US" sz="1600" dirty="0"/>
          </a:p>
        </p:txBody>
      </p:sp>
      <p:sp>
        <p:nvSpPr>
          <p:cNvPr id="12" name="TextBox 11"/>
          <p:cNvSpPr txBox="1"/>
          <p:nvPr/>
        </p:nvSpPr>
        <p:spPr>
          <a:xfrm>
            <a:off x="5453939" y="2880132"/>
            <a:ext cx="477672" cy="338554"/>
          </a:xfrm>
          <a:prstGeom prst="rect">
            <a:avLst/>
          </a:prstGeom>
          <a:solidFill>
            <a:schemeClr val="bg1"/>
          </a:solidFill>
        </p:spPr>
        <p:txBody>
          <a:bodyPr wrap="square" rtlCol="0">
            <a:spAutoFit/>
          </a:bodyPr>
          <a:lstStyle/>
          <a:p>
            <a:pPr algn="ctr"/>
            <a:r>
              <a:rPr lang="en-US" sz="1600" dirty="0" smtClean="0"/>
              <a:t>5</a:t>
            </a:r>
            <a:endParaRPr lang="en-US" sz="1600" dirty="0"/>
          </a:p>
        </p:txBody>
      </p:sp>
      <p:sp>
        <p:nvSpPr>
          <p:cNvPr id="13" name="TextBox 12"/>
          <p:cNvSpPr txBox="1"/>
          <p:nvPr/>
        </p:nvSpPr>
        <p:spPr>
          <a:xfrm>
            <a:off x="2646017" y="4505828"/>
            <a:ext cx="477672" cy="338554"/>
          </a:xfrm>
          <a:prstGeom prst="rect">
            <a:avLst/>
          </a:prstGeom>
          <a:solidFill>
            <a:schemeClr val="bg1"/>
          </a:solidFill>
        </p:spPr>
        <p:txBody>
          <a:bodyPr wrap="square" rtlCol="0">
            <a:spAutoFit/>
          </a:bodyPr>
          <a:lstStyle/>
          <a:p>
            <a:pPr algn="ctr"/>
            <a:r>
              <a:rPr lang="en-US" sz="1600" dirty="0" smtClean="0"/>
              <a:t>1</a:t>
            </a:r>
            <a:endParaRPr lang="en-US" sz="1600" dirty="0"/>
          </a:p>
        </p:txBody>
      </p:sp>
      <p:sp>
        <p:nvSpPr>
          <p:cNvPr id="14" name="TextBox 13"/>
          <p:cNvSpPr txBox="1"/>
          <p:nvPr/>
        </p:nvSpPr>
        <p:spPr>
          <a:xfrm>
            <a:off x="4054630" y="4505828"/>
            <a:ext cx="477672" cy="338554"/>
          </a:xfrm>
          <a:prstGeom prst="rect">
            <a:avLst/>
          </a:prstGeom>
          <a:solidFill>
            <a:schemeClr val="bg1"/>
          </a:solidFill>
        </p:spPr>
        <p:txBody>
          <a:bodyPr wrap="square" rtlCol="0">
            <a:spAutoFit/>
          </a:bodyPr>
          <a:lstStyle/>
          <a:p>
            <a:pPr algn="ctr"/>
            <a:r>
              <a:rPr lang="en-US" sz="1600" dirty="0" smtClean="0"/>
              <a:t>1</a:t>
            </a:r>
            <a:endParaRPr lang="en-US" sz="1600" dirty="0"/>
          </a:p>
        </p:txBody>
      </p:sp>
      <p:sp>
        <p:nvSpPr>
          <p:cNvPr id="15" name="TextBox 14"/>
          <p:cNvSpPr txBox="1"/>
          <p:nvPr/>
        </p:nvSpPr>
        <p:spPr>
          <a:xfrm>
            <a:off x="5457054" y="4505828"/>
            <a:ext cx="477672" cy="338554"/>
          </a:xfrm>
          <a:prstGeom prst="rect">
            <a:avLst/>
          </a:prstGeom>
          <a:solidFill>
            <a:schemeClr val="bg1"/>
          </a:solidFill>
        </p:spPr>
        <p:txBody>
          <a:bodyPr wrap="square" rtlCol="0">
            <a:spAutoFit/>
          </a:bodyPr>
          <a:lstStyle/>
          <a:p>
            <a:pPr algn="ctr"/>
            <a:r>
              <a:rPr lang="en-US" sz="1600" dirty="0" smtClean="0"/>
              <a:t>0</a:t>
            </a:r>
            <a:endParaRPr lang="en-US" sz="1600" dirty="0"/>
          </a:p>
        </p:txBody>
      </p:sp>
      <p:sp>
        <p:nvSpPr>
          <p:cNvPr id="16" name="TextBox 15"/>
          <p:cNvSpPr txBox="1"/>
          <p:nvPr/>
        </p:nvSpPr>
        <p:spPr>
          <a:xfrm>
            <a:off x="6859246" y="4505828"/>
            <a:ext cx="477672" cy="338554"/>
          </a:xfrm>
          <a:prstGeom prst="rect">
            <a:avLst/>
          </a:prstGeom>
          <a:solidFill>
            <a:schemeClr val="bg1"/>
          </a:solidFill>
        </p:spPr>
        <p:txBody>
          <a:bodyPr wrap="square" rtlCol="0">
            <a:spAutoFit/>
          </a:bodyPr>
          <a:lstStyle/>
          <a:p>
            <a:pPr algn="ctr"/>
            <a:r>
              <a:rPr lang="en-US" sz="1600" dirty="0" smtClean="0"/>
              <a:t>0</a:t>
            </a:r>
            <a:endParaRPr lang="en-US" sz="1600" dirty="0"/>
          </a:p>
        </p:txBody>
      </p:sp>
      <p:sp>
        <p:nvSpPr>
          <p:cNvPr id="17" name="TextBox 16"/>
          <p:cNvSpPr txBox="1"/>
          <p:nvPr/>
        </p:nvSpPr>
        <p:spPr>
          <a:xfrm>
            <a:off x="2658008" y="4859726"/>
            <a:ext cx="477672" cy="338554"/>
          </a:xfrm>
          <a:prstGeom prst="rect">
            <a:avLst/>
          </a:prstGeom>
          <a:solidFill>
            <a:schemeClr val="bg1"/>
          </a:solidFill>
        </p:spPr>
        <p:txBody>
          <a:bodyPr wrap="square" rtlCol="0">
            <a:spAutoFit/>
          </a:bodyPr>
          <a:lstStyle/>
          <a:p>
            <a:pPr algn="ctr"/>
            <a:r>
              <a:rPr lang="en-US" sz="1600" dirty="0" smtClean="0"/>
              <a:t>3</a:t>
            </a:r>
            <a:endParaRPr lang="en-US" sz="1600" dirty="0"/>
          </a:p>
        </p:txBody>
      </p:sp>
      <p:sp>
        <p:nvSpPr>
          <p:cNvPr id="18" name="TextBox 17"/>
          <p:cNvSpPr txBox="1"/>
          <p:nvPr/>
        </p:nvSpPr>
        <p:spPr>
          <a:xfrm>
            <a:off x="4054630" y="4864361"/>
            <a:ext cx="477672" cy="338554"/>
          </a:xfrm>
          <a:prstGeom prst="rect">
            <a:avLst/>
          </a:prstGeom>
          <a:solidFill>
            <a:schemeClr val="bg1"/>
          </a:solidFill>
        </p:spPr>
        <p:txBody>
          <a:bodyPr wrap="square" rtlCol="0">
            <a:spAutoFit/>
          </a:bodyPr>
          <a:lstStyle/>
          <a:p>
            <a:pPr algn="ctr"/>
            <a:r>
              <a:rPr lang="en-US" sz="1600" dirty="0" smtClean="0"/>
              <a:t>3</a:t>
            </a:r>
            <a:endParaRPr lang="en-US" sz="1600" dirty="0"/>
          </a:p>
        </p:txBody>
      </p:sp>
      <p:sp>
        <p:nvSpPr>
          <p:cNvPr id="19" name="TextBox 18"/>
          <p:cNvSpPr txBox="1"/>
          <p:nvPr/>
        </p:nvSpPr>
        <p:spPr>
          <a:xfrm>
            <a:off x="5467794" y="4856628"/>
            <a:ext cx="477672" cy="338554"/>
          </a:xfrm>
          <a:prstGeom prst="rect">
            <a:avLst/>
          </a:prstGeom>
          <a:solidFill>
            <a:schemeClr val="bg1"/>
          </a:solidFill>
        </p:spPr>
        <p:txBody>
          <a:bodyPr wrap="square" rtlCol="0">
            <a:spAutoFit/>
          </a:bodyPr>
          <a:lstStyle/>
          <a:p>
            <a:pPr algn="ctr"/>
            <a:r>
              <a:rPr lang="en-US" sz="1600" dirty="0" smtClean="0"/>
              <a:t>1</a:t>
            </a:r>
            <a:endParaRPr lang="en-US" sz="1600" dirty="0"/>
          </a:p>
        </p:txBody>
      </p:sp>
      <p:sp>
        <p:nvSpPr>
          <p:cNvPr id="20" name="TextBox 19"/>
          <p:cNvSpPr txBox="1"/>
          <p:nvPr/>
        </p:nvSpPr>
        <p:spPr>
          <a:xfrm>
            <a:off x="6857802" y="4865850"/>
            <a:ext cx="477672" cy="338554"/>
          </a:xfrm>
          <a:prstGeom prst="rect">
            <a:avLst/>
          </a:prstGeom>
          <a:solidFill>
            <a:schemeClr val="bg1"/>
          </a:solidFill>
        </p:spPr>
        <p:txBody>
          <a:bodyPr wrap="square" rtlCol="0">
            <a:spAutoFit/>
          </a:bodyPr>
          <a:lstStyle/>
          <a:p>
            <a:pPr algn="ctr"/>
            <a:r>
              <a:rPr lang="en-US" sz="1600" dirty="0" smtClean="0"/>
              <a:t>1</a:t>
            </a:r>
            <a:endParaRPr lang="en-US" sz="1600" dirty="0"/>
          </a:p>
        </p:txBody>
      </p:sp>
    </p:spTree>
    <p:extLst>
      <p:ext uri="{BB962C8B-B14F-4D97-AF65-F5344CB8AC3E}">
        <p14:creationId xmlns:p14="http://schemas.microsoft.com/office/powerpoint/2010/main" val="1995698392"/>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087EC7F166847AC2484AEA0465265" ma:contentTypeVersion="0" ma:contentTypeDescription="Create a new document." ma:contentTypeScope="" ma:versionID="1c7bce1cd566975017677581bcea807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0E40967-87AD-4A9D-93FA-2B917DF81F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D1FC88B-C599-4B63-9A7A-F9CFED3622F3}">
  <ds:schemaRefs>
    <ds:schemaRef ds:uri="http://schemas.microsoft.com/sharepoint/v3/contenttype/forms"/>
  </ds:schemaRefs>
</ds:datastoreItem>
</file>

<file path=customXml/itemProps3.xml><?xml version="1.0" encoding="utf-8"?>
<ds:datastoreItem xmlns:ds="http://schemas.openxmlformats.org/officeDocument/2006/customXml" ds:itemID="{DF2FB731-B536-4123-B072-E0A203F9F8C4}">
  <ds:schemaRefs>
    <ds:schemaRef ds:uri="http://schemas.microsoft.com/office/2006/metadata/properties"/>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10388</TotalTime>
  <Words>1262</Words>
  <Application>Microsoft Office PowerPoint</Application>
  <PresentationFormat>On-screen Show (4:3)</PresentationFormat>
  <Paragraphs>213</Paragraphs>
  <Slides>17</Slides>
  <Notes>13</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Custom Design</vt:lpstr>
      <vt:lpstr>1_Custom Design</vt:lpstr>
      <vt:lpstr>2_Custom Design</vt:lpstr>
      <vt:lpstr>3_Custom Design</vt:lpstr>
      <vt:lpstr>4_Custom Design</vt:lpstr>
      <vt:lpstr>Promotion and Tenure </vt:lpstr>
      <vt:lpstr>Purdue faculty by rank</vt:lpstr>
      <vt:lpstr>Purdue Tenure-Track  Faculty by Rank 2012-13   </vt:lpstr>
      <vt:lpstr>Tenure-Track Faculty  2012-13  </vt:lpstr>
      <vt:lpstr>Promotion and Tenure</vt:lpstr>
      <vt:lpstr>Tenure at Purdue</vt:lpstr>
      <vt:lpstr>Tenure at Purdue</vt:lpstr>
      <vt:lpstr>Tenure at Purdue: 2012-2013</vt:lpstr>
      <vt:lpstr>2013 Faculty Promotion and Tenure  by Major Area of Focus (# of people)</vt:lpstr>
      <vt:lpstr>Faculty promotion and tenure rates</vt:lpstr>
      <vt:lpstr>Time to Tenure</vt:lpstr>
      <vt:lpstr>Tenure Clock Extensions: When conditions and personal circumstances  substantially interfere with progress toward achieving tenure</vt:lpstr>
      <vt:lpstr>Levels of Review</vt:lpstr>
      <vt:lpstr>Some Things to Ask About</vt:lpstr>
      <vt:lpstr>Keys to faculty success and well-being</vt:lpstr>
      <vt:lpstr>Keys to faculty success and well-being cntd)(</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ernst</dc:creator>
  <cp:lastModifiedBy>Clark, Barbara S.</cp:lastModifiedBy>
  <cp:revision>506</cp:revision>
  <cp:lastPrinted>2012-02-02T15:49:35Z</cp:lastPrinted>
  <dcterms:created xsi:type="dcterms:W3CDTF">2012-10-16T03:51:53Z</dcterms:created>
  <dcterms:modified xsi:type="dcterms:W3CDTF">2013-10-15T17:23:16Z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0x010100B53087EC7F166847AC2484AEA0465265</vt:lpwstr>
  </property>
</Properties>
</file>